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5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6" r:id="rId2"/>
    <p:sldId id="256" r:id="rId3"/>
    <p:sldId id="259" r:id="rId4"/>
    <p:sldId id="345" r:id="rId5"/>
    <p:sldId id="337" r:id="rId6"/>
    <p:sldId id="349" r:id="rId7"/>
    <p:sldId id="307" r:id="rId8"/>
    <p:sldId id="342" r:id="rId9"/>
    <p:sldId id="341" r:id="rId10"/>
    <p:sldId id="343" r:id="rId11"/>
    <p:sldId id="312" r:id="rId12"/>
    <p:sldId id="344" r:id="rId13"/>
    <p:sldId id="334" r:id="rId14"/>
    <p:sldId id="335" r:id="rId15"/>
    <p:sldId id="336" r:id="rId16"/>
    <p:sldId id="264" r:id="rId17"/>
    <p:sldId id="311" r:id="rId18"/>
    <p:sldId id="261" r:id="rId19"/>
    <p:sldId id="258" r:id="rId20"/>
    <p:sldId id="348" r:id="rId21"/>
    <p:sldId id="318" r:id="rId22"/>
    <p:sldId id="322" r:id="rId23"/>
    <p:sldId id="321" r:id="rId24"/>
    <p:sldId id="326" r:id="rId25"/>
    <p:sldId id="332" r:id="rId26"/>
    <p:sldId id="267" r:id="rId27"/>
    <p:sldId id="306" r:id="rId28"/>
    <p:sldId id="323" r:id="rId29"/>
    <p:sldId id="324" r:id="rId30"/>
    <p:sldId id="327" r:id="rId31"/>
    <p:sldId id="330" r:id="rId32"/>
    <p:sldId id="331" r:id="rId33"/>
    <p:sldId id="350" r:id="rId34"/>
    <p:sldId id="351" r:id="rId35"/>
    <p:sldId id="287" r:id="rId36"/>
    <p:sldId id="353" r:id="rId37"/>
    <p:sldId id="346" r:id="rId38"/>
    <p:sldId id="352" r:id="rId39"/>
    <p:sldId id="319" r:id="rId40"/>
    <p:sldId id="265" r:id="rId41"/>
    <p:sldId id="284" r:id="rId42"/>
    <p:sldId id="285" r:id="rId43"/>
    <p:sldId id="301" r:id="rId44"/>
    <p:sldId id="260" r:id="rId45"/>
    <p:sldId id="305" r:id="rId46"/>
    <p:sldId id="314" r:id="rId47"/>
    <p:sldId id="310" r:id="rId48"/>
    <p:sldId id="268" r:id="rId49"/>
    <p:sldId id="313" r:id="rId50"/>
    <p:sldId id="274" r:id="rId51"/>
    <p:sldId id="317" r:id="rId52"/>
    <p:sldId id="309" r:id="rId53"/>
    <p:sldId id="340" r:id="rId54"/>
    <p:sldId id="302" r:id="rId55"/>
    <p:sldId id="300" r:id="rId56"/>
    <p:sldId id="273" r:id="rId57"/>
    <p:sldId id="272" r:id="rId58"/>
    <p:sldId id="275" r:id="rId59"/>
    <p:sldId id="281" r:id="rId60"/>
    <p:sldId id="276" r:id="rId61"/>
    <p:sldId id="277" r:id="rId62"/>
    <p:sldId id="278" r:id="rId63"/>
    <p:sldId id="280" r:id="rId64"/>
    <p:sldId id="282" r:id="rId65"/>
    <p:sldId id="270" r:id="rId66"/>
    <p:sldId id="288" r:id="rId67"/>
    <p:sldId id="299" r:id="rId68"/>
    <p:sldId id="283" r:id="rId69"/>
    <p:sldId id="295" r:id="rId70"/>
    <p:sldId id="298" r:id="rId71"/>
    <p:sldId id="297" r:id="rId72"/>
    <p:sldId id="269" r:id="rId73"/>
    <p:sldId id="262" r:id="rId74"/>
    <p:sldId id="263" r:id="rId75"/>
    <p:sldId id="286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5EA"/>
    <a:srgbClr val="00FFCC"/>
    <a:srgbClr val="F94747"/>
    <a:srgbClr val="0C0C0C"/>
    <a:srgbClr val="00745E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82909" autoAdjust="0"/>
  </p:normalViewPr>
  <p:slideViewPr>
    <p:cSldViewPr snapToGrid="0" showGuides="1">
      <p:cViewPr varScale="1">
        <p:scale>
          <a:sx n="91" d="100"/>
          <a:sy n="91" d="100"/>
        </p:scale>
        <p:origin x="738" y="96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97323496795768E-2"/>
          <c:y val="3.8973377171025628E-2"/>
          <c:w val="0.95860535300640848"/>
          <c:h val="0.8066461960226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소개 게시글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305</c:v>
                </c:pt>
                <c:pt idx="1">
                  <c:v>98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2-474F-B887-34A4B84653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팀원 모집 게시글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</c:v>
                </c:pt>
                <c:pt idx="1">
                  <c:v>22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2-474F-B887-34A4B84653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95543840"/>
        <c:axId val="695572160"/>
      </c:barChart>
      <c:catAx>
        <c:axId val="69554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5572160"/>
        <c:crosses val="autoZero"/>
        <c:auto val="1"/>
        <c:lblAlgn val="ctr"/>
        <c:lblOffset val="100"/>
        <c:noMultiLvlLbl val="0"/>
      </c:catAx>
      <c:valAx>
        <c:axId val="695572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9554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8939468503937"/>
          <c:y val="0.94668873359444305"/>
          <c:w val="0.48886263244175832"/>
          <c:h val="5.3311279185665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기존 공모전 사이트 사용자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수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F22-439E-9AA6-95987858519E}"/>
              </c:ext>
            </c:extLst>
          </c:dPt>
          <c:dPt>
            <c:idx val="1"/>
            <c:bubble3D val="0"/>
            <c:spPr>
              <a:solidFill>
                <a:srgbClr val="F947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22-439E-9AA6-95987858519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F22-439E-9AA6-95987858519E}"/>
              </c:ext>
            </c:extLst>
          </c:dPt>
          <c:dPt>
            <c:idx val="3"/>
            <c:bubble3D val="0"/>
            <c:spPr>
              <a:solidFill>
                <a:srgbClr val="00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22-439E-9AA6-95987858519E}"/>
              </c:ext>
            </c:extLst>
          </c:dPt>
          <c:cat>
            <c:strRef>
              <c:f>Sheet1!$A$2:$A$5</c:f>
              <c:strCache>
                <c:ptCount val="4"/>
                <c:pt idx="0">
                  <c:v>사이트 A</c:v>
                </c:pt>
                <c:pt idx="1">
                  <c:v>사이트 B</c:v>
                </c:pt>
                <c:pt idx="2">
                  <c:v>사이트 C</c:v>
                </c:pt>
                <c:pt idx="3">
                  <c:v>사이트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4-49B3-ABB1-1C0B01079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기존 공모전 사이트 사용자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사이트 A</c:v>
                </c:pt>
                <c:pt idx="1">
                  <c:v>사이트 B</c:v>
                </c:pt>
                <c:pt idx="2">
                  <c:v>사이트 C</c:v>
                </c:pt>
                <c:pt idx="3">
                  <c:v>사이트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4-49B3-ABB1-1C0B01079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 공모전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246</c:v>
                </c:pt>
                <c:pt idx="1">
                  <c:v>287</c:v>
                </c:pt>
                <c:pt idx="2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24-4BC2-93BB-654640F5C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2135888192"/>
        <c:axId val="2135879456"/>
      </c:barChart>
      <c:catAx>
        <c:axId val="2135888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879456"/>
        <c:crosses val="autoZero"/>
        <c:auto val="1"/>
        <c:lblAlgn val="ctr"/>
        <c:lblOffset val="100"/>
        <c:noMultiLvlLbl val="0"/>
      </c:catAx>
      <c:valAx>
        <c:axId val="21358794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5888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참여율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0.33200000000000002</c:v>
                </c:pt>
                <c:pt idx="1">
                  <c:v>0.27600000000000002</c:v>
                </c:pt>
                <c:pt idx="2">
                  <c:v>0.34100000000000003</c:v>
                </c:pt>
                <c:pt idx="3">
                  <c:v>0.32600000000000001</c:v>
                </c:pt>
                <c:pt idx="4">
                  <c:v>0.34899999999999998</c:v>
                </c:pt>
                <c:pt idx="5">
                  <c:v>0.39900000000000002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A-41F7-B140-EDBF79DF0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7"/>
        <c:axId val="2137321136"/>
        <c:axId val="2137309904"/>
      </c:barChart>
      <c:catAx>
        <c:axId val="2137321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09904"/>
        <c:crosses val="autoZero"/>
        <c:auto val="1"/>
        <c:lblAlgn val="ctr"/>
        <c:lblOffset val="100"/>
        <c:noMultiLvlLbl val="0"/>
      </c:catAx>
      <c:valAx>
        <c:axId val="213730990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2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중소기업 인력난</a:t>
            </a:r>
            <a:r>
              <a:rPr lang="en-US" altLang="ko-KR" dirty="0"/>
              <a:t>, </a:t>
            </a:r>
            <a:r>
              <a:rPr lang="ko-KR" altLang="en-US" dirty="0"/>
              <a:t>청년층 취업난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 dirty="0"/>
              <a:t>청년층의 대기업 선호 현상이 늘어나고 있죠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2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8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주목할만한 점이 좀 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주목할 점 </a:t>
            </a:r>
            <a:r>
              <a:rPr lang="en-US" altLang="ko-KR" dirty="0"/>
              <a:t>1: </a:t>
            </a:r>
            <a:r>
              <a:rPr lang="ko-KR" altLang="en-US" dirty="0"/>
              <a:t>창업지원 예산증가</a:t>
            </a:r>
            <a:r>
              <a:rPr lang="en-US" altLang="ko-KR" dirty="0"/>
              <a:t>, </a:t>
            </a:r>
            <a:r>
              <a:rPr lang="ko-KR" altLang="en-US" dirty="0"/>
              <a:t>이거는 </a:t>
            </a:r>
            <a:r>
              <a:rPr lang="ko-KR" altLang="en-US" dirty="0" err="1"/>
              <a:t>발표랑</a:t>
            </a:r>
            <a:r>
              <a:rPr lang="ko-KR" altLang="en-US" dirty="0"/>
              <a:t> 별개로 창업지원금 타먹으면 맛있으니까 여러분이 좀 알아 두셨으면 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진짜 주목할 점 </a:t>
            </a:r>
            <a:r>
              <a:rPr lang="en-US" altLang="ko-KR" dirty="0"/>
              <a:t>2: </a:t>
            </a:r>
            <a:r>
              <a:rPr lang="ko-KR" altLang="en-US" dirty="0"/>
              <a:t>위협입니다</a:t>
            </a:r>
            <a:r>
              <a:rPr lang="en-US" altLang="ko-KR" dirty="0"/>
              <a:t>. </a:t>
            </a:r>
            <a:r>
              <a:rPr lang="ko-KR" altLang="en-US" dirty="0"/>
              <a:t>지금 공모전을 테마로 두는 유사 컨텐츠가 너무 많아요</a:t>
            </a:r>
            <a:r>
              <a:rPr lang="en-US" altLang="ko-KR" dirty="0"/>
              <a:t>. </a:t>
            </a:r>
            <a:r>
              <a:rPr lang="ko-KR" altLang="en-US" dirty="0"/>
              <a:t>심지어 교수님이 저희 선배들과 </a:t>
            </a:r>
            <a:r>
              <a:rPr lang="ko-KR" altLang="en-US" dirty="0" err="1"/>
              <a:t>만드셨던</a:t>
            </a:r>
            <a:r>
              <a:rPr lang="ko-KR" altLang="en-US" dirty="0"/>
              <a:t> 앱도 </a:t>
            </a:r>
            <a:r>
              <a:rPr lang="ko-KR" altLang="en-US" dirty="0" err="1"/>
              <a:t>있었구요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내가 만든 앱이 유사 앱들과 차이점이 있어도 일단 눈에 띄어야 차이가 있는 걸 보여주겠죠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그렇지만 제 위에 너무 많은 사이트와 앱이 있어서 일단 </a:t>
            </a:r>
            <a:r>
              <a:rPr lang="ko-KR" altLang="en-US" dirty="0" err="1"/>
              <a:t>노출되기부터가</a:t>
            </a:r>
            <a:r>
              <a:rPr lang="ko-KR" altLang="en-US" dirty="0"/>
              <a:t> 상당히 어려울 것으로 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66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그걸 어떻게 타파해야 되느냐</a:t>
            </a:r>
            <a:endParaRPr lang="en-US" altLang="ko-KR" dirty="0"/>
          </a:p>
          <a:p>
            <a:r>
              <a:rPr lang="en-US" altLang="ko-KR" dirty="0"/>
              <a:t>ST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흩어진 사용자를 내 앱으로 집중시킨다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많은 앱과 사이트에 이용자가 흩어져 있으니까</a:t>
            </a:r>
            <a:r>
              <a:rPr lang="en-US" altLang="ko-KR" dirty="0"/>
              <a:t>, </a:t>
            </a:r>
            <a:r>
              <a:rPr lang="ko-KR" altLang="en-US" dirty="0"/>
              <a:t>게임 개발 공모전에 한해서는 내 입지를 확고하게 하는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틈새시장을 공략하겠다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점에 대해서는 프로모션 계획 설명 때 더 자세히 설명을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So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창업 지원금이 증가했으니 내 뛰어난 기획 능력을 바탕으로 기획서를 만들어서 정부의 창업 지원을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</a:t>
            </a:r>
            <a:r>
              <a:rPr lang="ko-KR" altLang="en-US" dirty="0"/>
              <a:t>전략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20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쓸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공모전 사이트에서</a:t>
            </a:r>
            <a:r>
              <a:rPr lang="ko-KR" altLang="en-US" baseline="0" dirty="0"/>
              <a:t> 개발 팀원 </a:t>
            </a:r>
            <a:r>
              <a:rPr lang="ko-KR" altLang="en-US" dirty="0"/>
              <a:t>모집을 시도하는 사람들의 구성비입니다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대 다음으로 </a:t>
            </a:r>
            <a:r>
              <a:rPr lang="en-US" altLang="ko-KR" dirty="0"/>
              <a:t>10</a:t>
            </a:r>
            <a:r>
              <a:rPr lang="ko-KR" altLang="en-US" dirty="0"/>
              <a:t>대가 공모전 팀원 모집에 있어서 가장</a:t>
            </a:r>
            <a:r>
              <a:rPr lang="ko-KR" altLang="en-US" baseline="0" dirty="0"/>
              <a:t> 활발한 모습을 볼 수 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en-US" altLang="ko-KR" dirty="0"/>
          </a:p>
          <a:p>
            <a:r>
              <a:rPr lang="ko-KR" altLang="en-US" dirty="0" err="1"/>
              <a:t>얘들한테</a:t>
            </a:r>
            <a:r>
              <a:rPr lang="ko-KR" altLang="en-US" dirty="0"/>
              <a:t> </a:t>
            </a:r>
            <a:r>
              <a:rPr lang="en-US" altLang="ko-KR" dirty="0"/>
              <a:t>FGI </a:t>
            </a:r>
            <a:r>
              <a:rPr lang="ko-KR" altLang="en-US" dirty="0"/>
              <a:t>걸어보자</a:t>
            </a:r>
            <a:r>
              <a:rPr lang="en-US" altLang="ko-KR" dirty="0"/>
              <a:t>=</a:t>
            </a:r>
            <a:r>
              <a:rPr lang="ko-KR" altLang="en-US" dirty="0" err="1"/>
              <a:t>ㄴㄴ</a:t>
            </a:r>
            <a:r>
              <a:rPr lang="ko-KR" altLang="en-US" dirty="0"/>
              <a:t> 이거 진행이 </a:t>
            </a:r>
            <a:r>
              <a:rPr lang="ko-KR" altLang="en-US" dirty="0" err="1"/>
              <a:t>이상해짐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목적이 아니더라도 개발팀을 꾸리는데 있어서 사용가능한 앱이기 때문에 시니어 개발자도 사용할 수 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공모전 주최기업과 협업해서 앱 내에서 바로 신청하거나</a:t>
            </a:r>
            <a:r>
              <a:rPr lang="en-US" altLang="ko-KR" dirty="0"/>
              <a:t>, </a:t>
            </a:r>
            <a:r>
              <a:rPr lang="ko-KR" altLang="en-US" dirty="0"/>
              <a:t>신청서 양식을 받아와서 작성할 수 있게 하고</a:t>
            </a:r>
            <a:r>
              <a:rPr lang="en-US" altLang="ko-KR" dirty="0"/>
              <a:t>, </a:t>
            </a:r>
            <a:r>
              <a:rPr lang="ko-KR" altLang="en-US" dirty="0"/>
              <a:t>새로운 공모전에 대한 소식을 바로 제공할 수 있게 하는 등 협업 가능한 요소가 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 </a:t>
            </a:r>
            <a:r>
              <a:rPr lang="ko-KR" altLang="en-US" dirty="0"/>
              <a:t>게임 개발자들이 주로 뭘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뻔한 답변입니다</a:t>
            </a:r>
            <a:r>
              <a:rPr lang="en-US" altLang="ko-KR" dirty="0"/>
              <a:t>. </a:t>
            </a:r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개발할 시간에 게임하죠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게임에서 뭘 얻어올 수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게임의 파티 초대 시스템은 저희 앱의 초대 기능과 그 목적과 형태가 비슷합니다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81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 레이드 파티에는 </a:t>
            </a:r>
            <a:r>
              <a:rPr lang="ko-KR" altLang="en-US" dirty="0" err="1"/>
              <a:t>탱딜힐이</a:t>
            </a:r>
            <a:r>
              <a:rPr lang="ko-KR" altLang="en-US" dirty="0"/>
              <a:t> 다 있어야겠죠</a:t>
            </a:r>
            <a:r>
              <a:rPr lang="en-US" altLang="ko-KR" dirty="0"/>
              <a:t>?</a:t>
            </a:r>
            <a:r>
              <a:rPr lang="ko-KR" altLang="en-US" dirty="0"/>
              <a:t> 뭐 하나 빠지면 </a:t>
            </a:r>
            <a:r>
              <a:rPr lang="ko-KR" altLang="en-US" dirty="0" err="1"/>
              <a:t>섭합니다</a:t>
            </a:r>
            <a:r>
              <a:rPr lang="en-US" altLang="ko-KR" dirty="0"/>
              <a:t>. </a:t>
            </a:r>
            <a:r>
              <a:rPr lang="ko-KR" altLang="en-US" dirty="0"/>
              <a:t>제대로 싸우기가 힘들어지죠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개발팀도 똑같습니다</a:t>
            </a:r>
            <a:r>
              <a:rPr lang="en-US" altLang="ko-KR" dirty="0"/>
              <a:t>.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기획</a:t>
            </a:r>
            <a:r>
              <a:rPr lang="en-US" altLang="ko-KR" dirty="0"/>
              <a:t> </a:t>
            </a:r>
            <a:r>
              <a:rPr lang="ko-KR" altLang="en-US" dirty="0"/>
              <a:t>뭐 하나 빠지면 제대로 된 게임이 나오질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하나의 목적을 위해서 여러가지 직업이 필요하다</a:t>
            </a:r>
            <a:r>
              <a:rPr lang="en-US" altLang="ko-KR" dirty="0"/>
              <a:t>”</a:t>
            </a:r>
            <a:r>
              <a:rPr lang="ko-KR" altLang="en-US" dirty="0"/>
              <a:t> 라는 하나의 공통점이 있다는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파티를 만들려면 파티장이 필요한 직업을 제시하고 신청자들의 가입 신청을 수락하잖아요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신청자들은 여러 파티 중에 자신의 직업을 필요로 하는 파티를 찾아서 가입하구요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방식이 목표만 공모전 출품으로 바뀌고 그대로 저희 앱에 녹아 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컨셉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만들어 놓은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시스템이라고 생각하면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그래프는 </a:t>
            </a:r>
            <a:r>
              <a:rPr lang="en-US" altLang="ko-KR" dirty="0"/>
              <a:t>20</a:t>
            </a:r>
            <a:r>
              <a:rPr lang="ko-KR" altLang="en-US" dirty="0"/>
              <a:t>대 대학생을 대상으로 한 공모전 참가 경험 설문조사 결과구요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부터 꾸준히 증가하는 걸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사회 현상 때문에 자연스럽게 포트폴리오 작성을 위해서 공모전 참가율이 점차 증가하고 있는 걸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2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 나온 제 앱의 컨셉입니다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앱의 핵심</a:t>
            </a:r>
            <a:r>
              <a:rPr lang="ko-KR" altLang="en-US" dirty="0"/>
              <a:t> 타겟인 </a:t>
            </a:r>
            <a:r>
              <a:rPr lang="en-US" altLang="ko-KR" dirty="0"/>
              <a:t>1020 </a:t>
            </a:r>
            <a:r>
              <a:rPr lang="ko-KR" altLang="en-US" dirty="0"/>
              <a:t>개발자에게 가장 친숙한 </a:t>
            </a:r>
            <a:r>
              <a:rPr lang="en-US" altLang="ko-KR" dirty="0"/>
              <a:t>UI</a:t>
            </a:r>
            <a:r>
              <a:rPr lang="ko-KR" altLang="en-US" dirty="0"/>
              <a:t>가 무엇일까</a:t>
            </a:r>
            <a:r>
              <a:rPr lang="en-US" altLang="ko-KR" dirty="0"/>
              <a:t>?</a:t>
            </a:r>
            <a:r>
              <a:rPr lang="ko-KR" altLang="en-US" dirty="0"/>
              <a:t>에 대한 해답으로 이런 결과가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개발자가 쉽게 접할 수 있으면서 </a:t>
            </a:r>
            <a:r>
              <a:rPr lang="ko-KR" altLang="en-US" dirty="0"/>
              <a:t>게임</a:t>
            </a:r>
            <a:r>
              <a:rPr lang="en-US" altLang="ko-KR" dirty="0"/>
              <a:t> </a:t>
            </a:r>
            <a:r>
              <a:rPr lang="ko-KR" altLang="en-US" dirty="0"/>
              <a:t>개발이라는 컨셉에도 어울리는</a:t>
            </a:r>
            <a:r>
              <a:rPr lang="ko-KR" altLang="en-US" baseline="0" dirty="0"/>
              <a:t> 온라인 게임의 파티 구성의 플로우를 채용했습니다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1020</a:t>
            </a:r>
            <a:r>
              <a:rPr lang="ko-KR" altLang="en-US" dirty="0"/>
              <a:t>세대가 흔하게 접할 수 있는 디자인 가이드인 구글의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디자인을 사용해서</a:t>
            </a:r>
            <a:r>
              <a:rPr lang="ko-KR" altLang="en-US" baseline="0" dirty="0"/>
              <a:t> 보다 친숙한 느낌을 주었다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왜 더 사용률이 높은 유튜브가 아니라 구글을 선정했느냐 라고 물을 수도 있는데</a:t>
            </a:r>
            <a:r>
              <a:rPr lang="en-US" altLang="ko-KR" dirty="0"/>
              <a:t>, </a:t>
            </a:r>
            <a:r>
              <a:rPr lang="ko-KR" altLang="en-US" dirty="0"/>
              <a:t>유튜브 디자인은 너무 단순하고</a:t>
            </a:r>
            <a:r>
              <a:rPr lang="en-US" altLang="ko-KR" dirty="0"/>
              <a:t>, </a:t>
            </a:r>
            <a:r>
              <a:rPr lang="ko-KR" altLang="en-US" dirty="0"/>
              <a:t>참고할 점이 적어요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버튼과 텍스트</a:t>
            </a:r>
            <a:r>
              <a:rPr lang="en-US" altLang="ko-KR" dirty="0"/>
              <a:t>, </a:t>
            </a:r>
            <a:r>
              <a:rPr lang="ko-KR" altLang="en-US" dirty="0"/>
              <a:t>입력창이 많을 수 밖에 없는 앱 구조상</a:t>
            </a:r>
            <a:r>
              <a:rPr lang="en-US" altLang="ko-KR" dirty="0"/>
              <a:t> </a:t>
            </a:r>
            <a:r>
              <a:rPr lang="ko-KR" altLang="en-US" dirty="0"/>
              <a:t>구글에서 다방면으로 쓰는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디자인이 딱 맞다고 생각이 들었고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영상에 한정되는 유튜브 디자인보다 구글 폼이나</a:t>
            </a:r>
            <a:r>
              <a:rPr lang="en-US" altLang="ko-KR" dirty="0"/>
              <a:t>, </a:t>
            </a:r>
            <a:r>
              <a:rPr lang="ko-KR" altLang="en-US" dirty="0"/>
              <a:t>구글 시트 같은 도구로서 활용되는 사이트가 채용한 디자인이 개발자에게 더 자연스럽게 다가올 수 있다고 판단했다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가지 방식을 모두 섞어서 나온 게 제 앱의 최종 컨셉입니다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오로지 게임 개발을 위한 팀원 모집 기능을 탑재한 새로운 공모전 팀원 모집의 </a:t>
            </a:r>
            <a:r>
              <a:rPr lang="ko-KR" altLang="en-US" dirty="0" err="1"/>
              <a:t>페러다임</a:t>
            </a:r>
            <a:r>
              <a:rPr lang="ko-KR" altLang="en-US" dirty="0"/>
              <a:t> </a:t>
            </a:r>
            <a:r>
              <a:rPr lang="en-US" altLang="ko-KR" dirty="0" err="1"/>
              <a:t>DevRaid</a:t>
            </a:r>
            <a:r>
              <a:rPr lang="ko-KR" altLang="en-US" dirty="0"/>
              <a:t>를 소개합니다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39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짜잔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이런 디자인이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이거 하나 디자인 하는 데 총 </a:t>
            </a:r>
            <a:r>
              <a:rPr lang="en-US" altLang="ko-KR" dirty="0"/>
              <a:t>3</a:t>
            </a:r>
            <a:r>
              <a:rPr lang="ko-KR" altLang="en-US" dirty="0"/>
              <a:t>일 걸렸습니다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</a:t>
            </a:r>
            <a:r>
              <a:rPr lang="en-US" altLang="ko-KR" dirty="0"/>
              <a:t>UI/UX</a:t>
            </a:r>
            <a:r>
              <a:rPr lang="ko-KR" altLang="en-US" dirty="0"/>
              <a:t>디자이너를 하나 뽑아야 될 것 같은데요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DevRaid</a:t>
            </a:r>
            <a:r>
              <a:rPr lang="ko-KR" altLang="en-US" dirty="0"/>
              <a:t>의 모습을 공개할 겸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지금 디자이너를 한 명 뽑아야 </a:t>
            </a:r>
            <a:r>
              <a:rPr lang="ko-KR" altLang="en-US" dirty="0" err="1"/>
              <a:t>겠어요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 err="1"/>
              <a:t>DevRaid</a:t>
            </a:r>
            <a:r>
              <a:rPr lang="ko-KR" altLang="en-US" dirty="0"/>
              <a:t>는 앱 기획 발표에 쓰일 앱이니까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선택을 앱 기획 발표에 참여할 팀으로 지정해줍니다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DevRaid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 파티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정해봅시다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이름에는 딱히 어떤 공모전에 나가는지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무슨 팀원을 모집하는지 노출 되지 않아도 됩니다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다음에 나올 파티원의 역할과 태그들이 이 파티가 어떤 성향을 띄는지 설명 해줄 겁니다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어떤 팀원이 필요했죠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아</a:t>
            </a:r>
            <a:r>
              <a:rPr lang="en-US" altLang="ko-KR" dirty="0"/>
              <a:t>, UI/UX</a:t>
            </a:r>
            <a:r>
              <a:rPr lang="ko-KR" altLang="en-US" dirty="0"/>
              <a:t>를 대신 만들어줄 사람이</a:t>
            </a:r>
            <a:r>
              <a:rPr lang="en-US" altLang="ko-KR" dirty="0"/>
              <a:t> </a:t>
            </a:r>
            <a:r>
              <a:rPr lang="ko-KR" altLang="en-US" dirty="0"/>
              <a:t>필요한데요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지금 저 초록색 버튼들 보기 너무 괴로워요</a:t>
            </a:r>
            <a:r>
              <a:rPr lang="en-US" altLang="ko-KR" dirty="0"/>
              <a:t> </a:t>
            </a:r>
            <a:r>
              <a:rPr lang="ko-KR" altLang="en-US" dirty="0" err="1"/>
              <a:t>윽</a:t>
            </a:r>
            <a:r>
              <a:rPr lang="ko-KR" altLang="en-US" dirty="0"/>
              <a:t> </a:t>
            </a:r>
            <a:r>
              <a:rPr lang="ko-KR" altLang="en-US" dirty="0" err="1"/>
              <a:t>끔직해</a:t>
            </a:r>
            <a:r>
              <a:rPr lang="ko-KR" altLang="en-US" dirty="0"/>
              <a:t> 빨리 </a:t>
            </a:r>
            <a:r>
              <a:rPr lang="ko-KR" altLang="en-US" dirty="0" err="1"/>
              <a:t>대려옵시다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파티원을 추가하려면 우선 그 파티원의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지정해야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네</a:t>
            </a:r>
            <a:r>
              <a:rPr lang="en-US" altLang="ko-KR" dirty="0"/>
              <a:t>, </a:t>
            </a:r>
            <a:r>
              <a:rPr lang="ko-KR" altLang="en-US" dirty="0"/>
              <a:t>아티스트가 필요하겠죠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식으로 </a:t>
            </a:r>
            <a:r>
              <a:rPr lang="ko-KR" altLang="en-US" dirty="0" err="1"/>
              <a:t>파티원</a:t>
            </a:r>
            <a:r>
              <a:rPr lang="en-US" altLang="ko-KR" dirty="0"/>
              <a:t>1</a:t>
            </a:r>
            <a:r>
              <a:rPr lang="ko-KR" altLang="en-US" dirty="0"/>
              <a:t> 자리에 어떤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가진 사람을 원하는지 설정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그냥 아티스트</a:t>
            </a:r>
            <a:r>
              <a:rPr lang="en-US" altLang="ko-KR" dirty="0"/>
              <a:t>, </a:t>
            </a:r>
            <a:r>
              <a:rPr lang="ko-KR" altLang="en-US" dirty="0"/>
              <a:t>해버리면 그 안에서도 여러가지 직책이 있고 세분화된 역할이 있잖아요</a:t>
            </a:r>
            <a:r>
              <a:rPr lang="en-US" altLang="ko-KR" dirty="0"/>
              <a:t>? 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추가로 세분화된 직책이나</a:t>
            </a:r>
            <a:r>
              <a:rPr lang="en-US" altLang="ko-KR" dirty="0"/>
              <a:t>, </a:t>
            </a:r>
            <a:r>
              <a:rPr lang="ko-KR" altLang="en-US" dirty="0"/>
              <a:t>원하는 분위기 등을 </a:t>
            </a:r>
            <a:r>
              <a:rPr lang="en-US" altLang="ko-KR" dirty="0"/>
              <a:t>“</a:t>
            </a:r>
            <a:r>
              <a:rPr lang="ko-KR" altLang="en-US" dirty="0"/>
              <a:t>태그</a:t>
            </a:r>
            <a:r>
              <a:rPr lang="en-US" altLang="ko-KR" dirty="0"/>
              <a:t>”</a:t>
            </a:r>
            <a:r>
              <a:rPr lang="ko-KR" altLang="en-US" dirty="0"/>
              <a:t>에서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필요한 파티원은 추가했으니 다음단계로 넘어가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게시글에 태그만 있으면 신청자들이 어떤 게임인지 판단하기 어렵겠죠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글의 내용을 한번 적어줍시다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공모전에 참가하는 인원이 늘어나면 공모전을 소개하는 사이트</a:t>
            </a:r>
            <a:r>
              <a:rPr lang="en-US" altLang="ko-KR" dirty="0"/>
              <a:t>, </a:t>
            </a:r>
            <a:r>
              <a:rPr lang="ko-KR" altLang="en-US" dirty="0"/>
              <a:t>앱들이 더욱 활성화가 되겠죠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공모전에 나갈 팀원을 모집하는 기능도 동시에 사용자가 늘면서 더 활성화가 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38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식으로 완성된 파티를 등록하면 그때부터 앱 사용자들이 이 내용을 보고 파티에 가입 신청을 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UI </a:t>
            </a:r>
            <a:r>
              <a:rPr lang="ko-KR" altLang="en-US" dirty="0"/>
              <a:t>디자이너를 꿈꾸는 사람이 </a:t>
            </a:r>
            <a:r>
              <a:rPr lang="en-US" altLang="ko-KR" dirty="0"/>
              <a:t>#UI/UX </a:t>
            </a:r>
            <a:r>
              <a:rPr lang="ko-KR" altLang="en-US" dirty="0"/>
              <a:t>나 </a:t>
            </a:r>
            <a:r>
              <a:rPr lang="en-US" altLang="ko-KR" dirty="0"/>
              <a:t>#</a:t>
            </a:r>
            <a:r>
              <a:rPr lang="ko-KR" altLang="en-US" dirty="0"/>
              <a:t>디자이너 로 필터링을 해서 검색한다면 저희 파티를 손쉽게 찾을 수 있겠네요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70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213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en-US" altLang="ko-KR" dirty="0"/>
              <a:t>SWOT </a:t>
            </a:r>
            <a:r>
              <a:rPr lang="ko-KR" altLang="en-US" dirty="0"/>
              <a:t>분석에서 제가 이미 많은 공모전 사이트에 이용자가 흩어져 있는 게 이 앱의 사용자 증가에 있어서 큰 걸림돌이라고 말씀드렸는데요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위협이 오히려 기회로 작용하기도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지금까지의 공모전 사이트들은 전부 한 분야에 집중 되어있는 형식이 아니라 모든 분야를 커버하는 식으로 만들어져 있는데요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서로 다른 사이트와 명확한 차별점을 주지 못하기 때문에 사용자가 이런 식으로 흩어져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초간 대기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전국 대학생 대상 공모전 선호도 조사결과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대학생들의 개발 관련 공모전의 선호도는 나날이 증가하고 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선호도 </a:t>
            </a:r>
            <a:r>
              <a:rPr lang="en-US" altLang="ko-KR" dirty="0"/>
              <a:t>19.8%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달성한 마케팅</a:t>
            </a:r>
            <a:r>
              <a:rPr lang="en-US" altLang="ko-KR" dirty="0"/>
              <a:t>-</a:t>
            </a:r>
            <a:r>
              <a:rPr lang="ko-KR" altLang="en-US" dirty="0"/>
              <a:t>아이디어 분야 공모전을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IT, </a:t>
            </a:r>
            <a:r>
              <a:rPr lang="ko-KR" altLang="en-US" dirty="0"/>
              <a:t>빅데이터 개발 공모전이 선호도 </a:t>
            </a:r>
            <a:r>
              <a:rPr lang="en-US" altLang="ko-KR" dirty="0"/>
              <a:t>19.3%</a:t>
            </a:r>
            <a:r>
              <a:rPr lang="ko-KR" altLang="en-US" dirty="0"/>
              <a:t>로 바싹 추격하고 있는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개발 관련 공모전의 사용자만이라도 이 앱으로 끌어 올 수만 있다면 전체의 </a:t>
            </a:r>
            <a:r>
              <a:rPr lang="en-US" altLang="ko-KR" dirty="0"/>
              <a:t>20%</a:t>
            </a:r>
            <a:r>
              <a:rPr lang="ko-KR" altLang="en-US" dirty="0"/>
              <a:t>에 달하는 사용자를 독점 할 수 있다는 </a:t>
            </a:r>
            <a:r>
              <a:rPr lang="ko-KR" altLang="en-US" dirty="0" err="1"/>
              <a:t>말이구요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0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en-US" altLang="ko-KR" dirty="0"/>
              <a:t>SWOT </a:t>
            </a:r>
            <a:r>
              <a:rPr lang="ko-KR" altLang="en-US" dirty="0"/>
              <a:t>분석에서 제가 이미 많은 공모전 사이트에 이용자가 흩어져 있는 게 이 앱의 사용자 증가에 있어서 큰 걸림돌이라고 말씀드렸는데요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위협이 오히려 기회로 작용하기도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지금까지의 공모전 사이트들은 전부 한 분야에 집중 되어있는 형식이 아니라 모든 분야를 커버하는 식으로 만들어져 있는데요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서로 다른 사이트와 명확한 차별점을 주지 못하기 때문에 사용자가 이런 식으로 흩어져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초간 대기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대학생의 </a:t>
            </a:r>
            <a:r>
              <a:rPr lang="en-US" altLang="ko-KR" dirty="0"/>
              <a:t>IT,</a:t>
            </a:r>
            <a:r>
              <a:rPr lang="ko-KR" altLang="en-US" dirty="0"/>
              <a:t> 빅데이터 등 개발 관련 공모전의 선호도는 나날이 증가하고 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전국 대학생 대상 공모전 선호도 조사결과</a:t>
            </a:r>
            <a:endParaRPr lang="en-US" altLang="ko-KR" dirty="0"/>
          </a:p>
          <a:p>
            <a:r>
              <a:rPr lang="ko-KR" altLang="en-US" dirty="0"/>
              <a:t>선호 비율이 </a:t>
            </a:r>
            <a:r>
              <a:rPr lang="en-US" altLang="ko-KR" dirty="0"/>
              <a:t>19.8%</a:t>
            </a:r>
            <a:r>
              <a:rPr lang="ko-KR" altLang="en-US" dirty="0"/>
              <a:t>로 나타난 마케팅</a:t>
            </a:r>
            <a:r>
              <a:rPr lang="en-US" altLang="ko-KR" dirty="0"/>
              <a:t>-</a:t>
            </a:r>
            <a:r>
              <a:rPr lang="ko-KR" altLang="en-US" dirty="0"/>
              <a:t>아이디어 분야 공모전의 뒤를 이어서</a:t>
            </a:r>
            <a:endParaRPr lang="en-US" altLang="ko-KR" dirty="0"/>
          </a:p>
          <a:p>
            <a:r>
              <a:rPr lang="en-US" altLang="ko-KR" dirty="0"/>
              <a:t>IT, </a:t>
            </a:r>
            <a:r>
              <a:rPr lang="ko-KR" altLang="en-US" dirty="0"/>
              <a:t>빅데이터 개발 공모전이 선호도 조사 </a:t>
            </a:r>
            <a:r>
              <a:rPr lang="en-US" altLang="ko-KR" dirty="0"/>
              <a:t>2</a:t>
            </a:r>
            <a:r>
              <a:rPr lang="ko-KR" altLang="en-US" dirty="0"/>
              <a:t>위를 차지하며 선호 비율 </a:t>
            </a:r>
            <a:r>
              <a:rPr lang="en-US" altLang="ko-KR" dirty="0"/>
              <a:t>19.3%</a:t>
            </a:r>
            <a:r>
              <a:rPr lang="ko-KR" altLang="en-US" dirty="0"/>
              <a:t>로 바로 뒤를 </a:t>
            </a:r>
            <a:r>
              <a:rPr lang="ko-KR" altLang="en-US" dirty="0" err="1"/>
              <a:t>쫒고</a:t>
            </a:r>
            <a:r>
              <a:rPr lang="ko-KR" altLang="en-US" dirty="0"/>
              <a:t> 있는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개발 관련 공모전의 사용자만이라도 이 앱으로 끌어 올 수만 있다면 전체의 </a:t>
            </a:r>
            <a:r>
              <a:rPr lang="en-US" altLang="ko-KR" dirty="0"/>
              <a:t>20%</a:t>
            </a:r>
            <a:r>
              <a:rPr lang="ko-KR" altLang="en-US" dirty="0"/>
              <a:t>에 달하는 사용자를 독점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47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IT,</a:t>
            </a:r>
            <a:r>
              <a:rPr lang="ko-KR" altLang="en-US" dirty="0"/>
              <a:t> 빅데이터 등 개발 관련 공모전의 선호도는 나날이 증가하고 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19.8%</a:t>
            </a:r>
            <a:r>
              <a:rPr lang="ko-KR" altLang="en-US" dirty="0"/>
              <a:t>인 마케팅 분야 공모전의 뒤를 이어 </a:t>
            </a:r>
            <a:r>
              <a:rPr lang="en-US" altLang="ko-KR" dirty="0"/>
              <a:t>2</a:t>
            </a:r>
            <a:r>
              <a:rPr lang="ko-KR" altLang="en-US" dirty="0"/>
              <a:t>위인 선호비율 </a:t>
            </a:r>
            <a:r>
              <a:rPr lang="en-US" altLang="ko-KR" dirty="0"/>
              <a:t>19.3%</a:t>
            </a:r>
            <a:r>
              <a:rPr lang="ko-KR" altLang="en-US" dirty="0"/>
              <a:t>로 바로 뒤를 </a:t>
            </a:r>
            <a:r>
              <a:rPr lang="ko-KR" altLang="en-US" dirty="0" err="1"/>
              <a:t>쫒고</a:t>
            </a:r>
            <a:r>
              <a:rPr lang="ko-KR" altLang="en-US" dirty="0"/>
              <a:t> 있는 상황이기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 관련 공모전의 사용자만이라도 이 앱으로 끌어 올 수만 있다면 전체의 </a:t>
            </a:r>
            <a:r>
              <a:rPr lang="en-US" altLang="ko-KR" dirty="0"/>
              <a:t>20%</a:t>
            </a:r>
            <a:r>
              <a:rPr lang="ko-KR" altLang="en-US" dirty="0"/>
              <a:t>에 달하는 사용자를 독점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개발자들의 관심을 끌기 위해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프로그래머즈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백준 같은 코딩 관련 사이트에서 광고를 넣고</a:t>
            </a:r>
            <a:r>
              <a:rPr lang="en-US" altLang="ko-KR" baseline="0" dirty="0"/>
              <a:t>,</a:t>
            </a:r>
          </a:p>
          <a:p>
            <a:r>
              <a:rPr lang="ko-KR" altLang="en-US" dirty="0"/>
              <a:t>각 대학의</a:t>
            </a:r>
            <a:r>
              <a:rPr lang="en-US" altLang="ko-KR" baseline="0" dirty="0"/>
              <a:t> </a:t>
            </a:r>
            <a:r>
              <a:rPr lang="ko-KR" altLang="en-US" baseline="0" dirty="0"/>
              <a:t>게임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소프트웨어 개발학과와 음향</a:t>
            </a:r>
            <a:r>
              <a:rPr lang="en-US" altLang="ko-KR" baseline="0" dirty="0"/>
              <a:t>, </a:t>
            </a:r>
            <a:r>
              <a:rPr lang="ko-KR" altLang="en-US" baseline="0" dirty="0"/>
              <a:t>디자인 학과에도 홍보를 할 수 있을 것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공모전 개최 기업과 협업 관계를 맺어 앱에서 공모전을 소개하고 앱에서 만든 팀으로 공모전에 바로 신청할 수 있도록 한다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2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이걸 원하는구나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수요조사 </a:t>
            </a:r>
            <a:r>
              <a:rPr lang="en-US" altLang="ko-KR" dirty="0"/>
              <a:t>=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이런 데이터가 나오는 그래프</a:t>
            </a:r>
            <a:r>
              <a:rPr lang="en-US" altLang="ko-KR" baseline="0" dirty="0"/>
              <a:t>(</a:t>
            </a:r>
            <a:r>
              <a:rPr lang="en-US" altLang="ko-KR" dirty="0"/>
              <a:t>N</a:t>
            </a:r>
            <a:r>
              <a:rPr lang="ko-KR" altLang="en-US" dirty="0"/>
              <a:t>명 대상 이런 질문</a:t>
            </a:r>
            <a:r>
              <a:rPr lang="en-US" altLang="ko-KR" dirty="0"/>
              <a:t>-&gt; n1</a:t>
            </a:r>
            <a:r>
              <a:rPr lang="ko-KR" altLang="en-US" dirty="0"/>
              <a:t>명은 대답</a:t>
            </a:r>
            <a:r>
              <a:rPr lang="en-US" altLang="ko-KR" dirty="0"/>
              <a:t>1, n2</a:t>
            </a:r>
            <a:r>
              <a:rPr lang="ko-KR" altLang="en-US" dirty="0"/>
              <a:t>명은 대답</a:t>
            </a:r>
            <a:r>
              <a:rPr lang="en-US" altLang="ko-KR" dirty="0"/>
              <a:t>2)</a:t>
            </a:r>
            <a:endParaRPr lang="en-US" altLang="ko-KR" baseline="0" dirty="0"/>
          </a:p>
          <a:p>
            <a:r>
              <a:rPr lang="ko-KR" altLang="en-US" baseline="0" dirty="0"/>
              <a:t>수요조사 그래프 중에서 대답</a:t>
            </a:r>
            <a:r>
              <a:rPr lang="en-US" altLang="ko-KR" baseline="0" dirty="0"/>
              <a:t>1</a:t>
            </a:r>
            <a:r>
              <a:rPr lang="ko-KR" altLang="en-US" baseline="0" dirty="0"/>
              <a:t>을 한 사람들을 대상으로 인터뷰를 하는 행위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그게 </a:t>
            </a:r>
            <a:r>
              <a:rPr lang="en-US" altLang="ko-KR" baseline="0" dirty="0"/>
              <a:t>FGI</a:t>
            </a:r>
            <a:r>
              <a:rPr lang="ko-KR" altLang="en-US" baseline="0" dirty="0"/>
              <a:t>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이말이야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공모전에 참가하는 인원이 늘어나면 공모전을 소개하는 사이트</a:t>
            </a:r>
            <a:r>
              <a:rPr lang="en-US" altLang="ko-KR" dirty="0"/>
              <a:t>, </a:t>
            </a:r>
            <a:r>
              <a:rPr lang="ko-KR" altLang="en-US" dirty="0"/>
              <a:t>앱들이 더욱 활성화가 되겠죠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공모전에 나갈 팀원을 모집하는 기능도 동시에 사용자가 늘면서 더 활성화가 될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지금의 공모전 앱</a:t>
            </a:r>
            <a:r>
              <a:rPr lang="en-US" altLang="ko-KR" dirty="0"/>
              <a:t>, </a:t>
            </a:r>
            <a:r>
              <a:rPr lang="ko-KR" altLang="en-US" dirty="0"/>
              <a:t>사이트들은 공모전의 소개에 중심을 두고 있기 때문에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공모전을 소개하는 글의 수 대비</a:t>
            </a:r>
            <a:endParaRPr lang="en-US" altLang="ko-KR" dirty="0"/>
          </a:p>
          <a:p>
            <a:r>
              <a:rPr lang="ko-KR" altLang="en-US" dirty="0"/>
              <a:t>팀원을 모집하는 글의 수가 터무니없이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</a:t>
            </a:r>
            <a:r>
              <a:rPr lang="en-US" altLang="ko-KR" dirty="0"/>
              <a:t>“</a:t>
            </a:r>
            <a:r>
              <a:rPr lang="ko-KR" altLang="en-US" dirty="0"/>
              <a:t>왜 팀원 모집 기능은 이정도로 사용률이 적은 걸까</a:t>
            </a:r>
            <a:r>
              <a:rPr lang="en-US" altLang="ko-KR" dirty="0"/>
              <a:t>”? </a:t>
            </a:r>
            <a:r>
              <a:rPr lang="ko-KR" altLang="en-US" dirty="0"/>
              <a:t>에 초점을 맞췄습니다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이렇게 현저히 낮은 사용률을 보이는가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만들어 놓은 기능을 안 쓴다는 건 뭔가 문제가 있다는 거겠죠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해결책 제시를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80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문제점을 분석해보기로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사용자에게 팀원을 모집하는 기능이 있다는 걸 알려주려면</a:t>
            </a:r>
            <a:endParaRPr lang="en-US" altLang="ko-KR" dirty="0"/>
          </a:p>
          <a:p>
            <a:r>
              <a:rPr lang="ko-KR" altLang="en-US" dirty="0"/>
              <a:t>사용자가 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참가하고 싶은 공모전이 있다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-&gt; “</a:t>
            </a:r>
            <a:r>
              <a:rPr lang="ko-KR" altLang="en-US" dirty="0"/>
              <a:t>팀원을 구해서 내가 참가한다</a:t>
            </a:r>
            <a:r>
              <a:rPr lang="en-US" altLang="ko-KR" dirty="0"/>
              <a:t>”</a:t>
            </a:r>
            <a:r>
              <a:rPr lang="ko-KR" altLang="en-US" dirty="0"/>
              <a:t> 로 이어져야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왼쪽에 보이는 두 사이트 모두 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공모전 소개 기능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팀원 모집 기능</a:t>
            </a:r>
            <a:r>
              <a:rPr lang="en-US" altLang="ko-KR" dirty="0"/>
              <a:t>’</a:t>
            </a:r>
            <a:r>
              <a:rPr lang="ko-KR" altLang="en-US" dirty="0"/>
              <a:t>이 있지만 서로 연결되지 않고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공모전 소개 글에서 팀원 모집 게시판으로 바로 접근 할 수 있는</a:t>
            </a:r>
            <a:r>
              <a:rPr lang="en-US" altLang="ko-KR" dirty="0"/>
              <a:t> </a:t>
            </a:r>
            <a:r>
              <a:rPr lang="ko-KR" altLang="en-US" dirty="0"/>
              <a:t>디자인이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18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팀원모집 게시판에 올라오는 글도 문제가 있습니다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지금 보시면 </a:t>
            </a:r>
            <a:r>
              <a:rPr lang="en-US" altLang="ko-KR" sz="1200" b="0" dirty="0">
                <a:solidFill>
                  <a:schemeClr val="tx1"/>
                </a:solidFill>
              </a:rPr>
              <a:t>~</a:t>
            </a:r>
            <a:r>
              <a:rPr lang="ko-KR" altLang="en-US" sz="1200" b="0" dirty="0">
                <a:solidFill>
                  <a:schemeClr val="tx1"/>
                </a:solidFill>
              </a:rPr>
              <a:t>이렇게 나와있거든요</a:t>
            </a:r>
            <a:r>
              <a:rPr lang="en-US" altLang="ko-KR" sz="1200" b="0" dirty="0">
                <a:solidFill>
                  <a:schemeClr val="tx1"/>
                </a:solidFill>
              </a:rPr>
              <a:t>?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팀이 어떤 공모전에 나갈 건지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매 번</a:t>
            </a:r>
            <a:r>
              <a:rPr lang="en-US" altLang="ko-KR" sz="1200" b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</a:rPr>
              <a:t>게시글에 들어가서 내용을 확인 해야 합니다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게시판에 필터기능이 없기 때문에 생기는 문제죠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200" b="0" dirty="0">
              <a:solidFill>
                <a:schemeClr val="tx1"/>
              </a:solidFill>
            </a:endParaRPr>
          </a:p>
          <a:p>
            <a:r>
              <a:rPr lang="ko-KR" altLang="en-US" dirty="0"/>
              <a:t>보시면 </a:t>
            </a:r>
            <a:r>
              <a:rPr lang="en-US" altLang="ko-KR" dirty="0"/>
              <a:t>“</a:t>
            </a:r>
            <a:r>
              <a:rPr lang="ko-KR" altLang="en-US" dirty="0"/>
              <a:t>데이터 공모전</a:t>
            </a:r>
            <a:r>
              <a:rPr lang="en-US" altLang="ko-KR" dirty="0"/>
              <a:t>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국제 마케팅 </a:t>
            </a:r>
            <a:r>
              <a:rPr lang="ko-KR" altLang="en-US" dirty="0" err="1"/>
              <a:t>광고제</a:t>
            </a:r>
            <a:r>
              <a:rPr lang="en-US" altLang="ko-KR" dirty="0"/>
              <a:t>”</a:t>
            </a:r>
            <a:r>
              <a:rPr lang="ko-KR" altLang="en-US" dirty="0"/>
              <a:t>가 같은 화면에 노출되고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게시글의 제목도 기준이 없고 중구난방이라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단순 검색 기능만으로는 원하는 공모전에 나가는 팀을 찾기가 너무 힘들어집니다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문제점을 딛고 </a:t>
            </a:r>
            <a:r>
              <a:rPr lang="ko-KR" altLang="en-US" dirty="0" err="1"/>
              <a:t>어떻게든</a:t>
            </a:r>
            <a:r>
              <a:rPr lang="ko-KR" altLang="en-US" dirty="0"/>
              <a:t> 잘 맞는 게시글을 찾아서 들어가 보면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08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들어온 </a:t>
            </a:r>
            <a:r>
              <a:rPr lang="ko-KR" altLang="en-US" dirty="0" err="1"/>
              <a:t>게시글에도</a:t>
            </a:r>
            <a:r>
              <a:rPr lang="ko-KR" altLang="en-US" dirty="0"/>
              <a:t> 문제점이 또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능력이 있는 분이 오시면 좋겠어요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팀장이 신청자들의 스펙</a:t>
            </a:r>
            <a:r>
              <a:rPr lang="en-US" altLang="ko-KR" dirty="0"/>
              <a:t>, </a:t>
            </a:r>
            <a:r>
              <a:rPr lang="ko-KR" altLang="en-US" dirty="0"/>
              <a:t>포트폴리오를 받아서 보려면 최소한 서로 연락이 되어야 하는데 그런 기능이 전혀 없습니다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게시글들을</a:t>
            </a:r>
            <a:r>
              <a:rPr lang="ko-KR" altLang="en-US" dirty="0"/>
              <a:t> 보면 모두 개인 연락처를 공개하거나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ko-KR" altLang="en-US" dirty="0" err="1"/>
              <a:t>채팅방</a:t>
            </a:r>
            <a:r>
              <a:rPr lang="ko-KR" altLang="en-US" dirty="0"/>
              <a:t> 같은 걸 만들어서 상호 연락을 하고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개인 정보를 노출 하거나</a:t>
            </a:r>
            <a:r>
              <a:rPr lang="en-US" altLang="ko-KR" dirty="0"/>
              <a:t>, </a:t>
            </a:r>
            <a:r>
              <a:rPr lang="ko-KR" altLang="en-US" dirty="0"/>
              <a:t>따로</a:t>
            </a:r>
            <a:r>
              <a:rPr lang="en-US" altLang="ko-KR" dirty="0"/>
              <a:t> </a:t>
            </a:r>
            <a:r>
              <a:rPr lang="ko-KR" altLang="en-US" dirty="0"/>
              <a:t>오픈 채팅방을 만드는 불편한 중간 작업이 강제로 들어간다는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보시면서 어</a:t>
            </a:r>
            <a:r>
              <a:rPr lang="en-US" altLang="ko-KR" dirty="0"/>
              <a:t>? </a:t>
            </a:r>
            <a:r>
              <a:rPr lang="ko-KR" altLang="en-US" dirty="0"/>
              <a:t>간단한 문제 아닌가</a:t>
            </a:r>
            <a:r>
              <a:rPr lang="en-US" altLang="ko-KR" dirty="0"/>
              <a:t>? </a:t>
            </a:r>
            <a:r>
              <a:rPr lang="ko-KR" altLang="en-US" dirty="0"/>
              <a:t>하셨을 수 도 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간단한데 왜 안 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초록색으로 표시한 부분은 실제로 간단한 부분이 맞습니다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문제점은 이미 해결한 사이트들도 몇 개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간단하지 않은 문제점이 몇가지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무슨 분야의 공모전이냐</a:t>
            </a:r>
            <a:r>
              <a:rPr lang="en-US" altLang="ko-KR" dirty="0"/>
              <a:t>”</a:t>
            </a:r>
            <a:r>
              <a:rPr lang="ko-KR" altLang="en-US" dirty="0"/>
              <a:t>에 따라 게시글을 필터링 할 수 있는 기준들이 바뀌기 마련입니다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개발 공모전에는 </a:t>
            </a:r>
            <a:r>
              <a:rPr lang="en-US" altLang="ko-KR" dirty="0"/>
              <a:t>“</a:t>
            </a:r>
            <a:r>
              <a:rPr lang="ko-KR" altLang="en-US" dirty="0"/>
              <a:t>프로그래머</a:t>
            </a:r>
            <a:r>
              <a:rPr lang="en-US" altLang="ko-KR" dirty="0"/>
              <a:t>, </a:t>
            </a:r>
            <a:r>
              <a:rPr lang="ko-KR" altLang="en-US" dirty="0"/>
              <a:t>아티스트 등의 직군</a:t>
            </a:r>
            <a:r>
              <a:rPr lang="en-US" altLang="ko-KR" dirty="0"/>
              <a:t>”</a:t>
            </a:r>
            <a:r>
              <a:rPr lang="ko-KR" altLang="en-US" dirty="0"/>
              <a:t>을 기준으로 쓸 수 있을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지역 소개 영상 제작 공모전에는 </a:t>
            </a:r>
            <a:r>
              <a:rPr lang="en-US" altLang="ko-KR" dirty="0"/>
              <a:t>“</a:t>
            </a:r>
            <a:r>
              <a:rPr lang="ko-KR" altLang="en-US" dirty="0"/>
              <a:t>영상 편집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”</a:t>
            </a:r>
            <a:r>
              <a:rPr lang="ko-KR" altLang="en-US" dirty="0"/>
              <a:t> 등의 직군을 기준으로 쓸 수 있을 텐데</a:t>
            </a:r>
            <a:endParaRPr lang="en-US" altLang="ko-KR" dirty="0"/>
          </a:p>
          <a:p>
            <a:r>
              <a:rPr lang="ko-KR" altLang="en-US" dirty="0"/>
              <a:t>모든 분야의 공모전을 커버하려면</a:t>
            </a:r>
            <a:r>
              <a:rPr lang="en-US" altLang="ko-KR" dirty="0"/>
              <a:t> </a:t>
            </a:r>
            <a:r>
              <a:rPr lang="ko-KR" altLang="en-US" dirty="0"/>
              <a:t>수없이 많은 기준이 필요하게 되기 때문이죠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저는 모든 분야의 공모전을 소개</a:t>
            </a:r>
            <a:r>
              <a:rPr lang="en-US" altLang="ko-KR" dirty="0"/>
              <a:t>, </a:t>
            </a:r>
            <a:r>
              <a:rPr lang="ko-KR" altLang="en-US" dirty="0"/>
              <a:t>관리하는 대신에</a:t>
            </a:r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IT </a:t>
            </a:r>
            <a:r>
              <a:rPr lang="ko-KR" altLang="en-US" dirty="0"/>
              <a:t>개발에 집중하는 방식을 취했습니다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문제인 </a:t>
            </a:r>
            <a:r>
              <a:rPr lang="en-US" altLang="ko-KR" dirty="0"/>
              <a:t>“</a:t>
            </a:r>
            <a:r>
              <a:rPr lang="ko-KR" altLang="en-US" dirty="0"/>
              <a:t>모집 글 필터링 기능은 어떻게 구현할 것이냐</a:t>
            </a:r>
            <a:r>
              <a:rPr lang="en-US" altLang="ko-KR" dirty="0"/>
              <a:t>?”</a:t>
            </a:r>
          </a:p>
          <a:p>
            <a:endParaRPr lang="en-US" altLang="ko-KR" dirty="0"/>
          </a:p>
          <a:p>
            <a:r>
              <a:rPr lang="ko-KR" altLang="en-US" dirty="0"/>
              <a:t>제 앱에서 필터링할 모집 게시글의 분야가 게임 개발 공모전으로 한정된다면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어느 공모전에 출품 할 건지</a:t>
            </a:r>
            <a:r>
              <a:rPr lang="en-US" altLang="ko-KR" dirty="0"/>
              <a:t>, </a:t>
            </a:r>
            <a:r>
              <a:rPr lang="ko-KR" altLang="en-US" dirty="0"/>
              <a:t>어떤 엔진으로 개발 할 건지</a:t>
            </a:r>
            <a:r>
              <a:rPr lang="en-US" altLang="ko-KR" dirty="0"/>
              <a:t>, </a:t>
            </a:r>
            <a:r>
              <a:rPr lang="ko-KR" altLang="en-US" dirty="0"/>
              <a:t>어떤 장르의 게임인지</a:t>
            </a:r>
            <a:r>
              <a:rPr lang="en-US" altLang="ko-KR" dirty="0"/>
              <a:t>, </a:t>
            </a:r>
            <a:r>
              <a:rPr lang="ko-KR" altLang="en-US" dirty="0"/>
              <a:t>게임이 </a:t>
            </a:r>
            <a:r>
              <a:rPr lang="en-US" altLang="ko-KR" dirty="0"/>
              <a:t>2D</a:t>
            </a:r>
            <a:r>
              <a:rPr lang="ko-KR" altLang="en-US" dirty="0"/>
              <a:t>인지 </a:t>
            </a:r>
            <a:r>
              <a:rPr lang="en-US" altLang="ko-KR" dirty="0"/>
              <a:t>3D</a:t>
            </a:r>
            <a:r>
              <a:rPr lang="ko-KR" altLang="en-US" dirty="0"/>
              <a:t>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팀에 어떤 인원이 필요한지</a:t>
            </a:r>
            <a:r>
              <a:rPr lang="en-US" altLang="ko-KR" dirty="0"/>
              <a:t>, </a:t>
            </a:r>
            <a:r>
              <a:rPr lang="ko-KR" altLang="en-US" dirty="0"/>
              <a:t>아트인가</a:t>
            </a:r>
            <a:r>
              <a:rPr lang="en-US" altLang="ko-KR" dirty="0"/>
              <a:t>? </a:t>
            </a:r>
            <a:r>
              <a:rPr lang="ko-KR" altLang="en-US" dirty="0"/>
              <a:t>프로그래머인가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기준을 더 자세하게 세울 수 있고 그 기준에 따라서 세세한 필터링이 가능해지겠죠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또한 포트폴리오도 마찬가지입니다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앱에 내 작업물과 스펙</a:t>
            </a:r>
            <a:r>
              <a:rPr lang="en-US" altLang="ko-KR" dirty="0"/>
              <a:t>,</a:t>
            </a:r>
            <a:r>
              <a:rPr lang="ko-KR" altLang="en-US" dirty="0"/>
              <a:t> 포트폴리오를 저장 해 둔다면</a:t>
            </a:r>
            <a:r>
              <a:rPr lang="en-US" altLang="ko-KR" dirty="0"/>
              <a:t>, </a:t>
            </a:r>
            <a:r>
              <a:rPr lang="ko-KR" altLang="en-US" dirty="0"/>
              <a:t>갑자기 마케팅 영상제작 공모전에 나가기 위해서 그 포트폴리오를 제출 할 일이 없겠죠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범용성이 뛰어난 포트폴리오가 아니라</a:t>
            </a:r>
            <a:r>
              <a:rPr lang="en-US" altLang="ko-KR" dirty="0"/>
              <a:t>, “</a:t>
            </a:r>
            <a:r>
              <a:rPr lang="ko-KR" altLang="en-US" dirty="0"/>
              <a:t>개발</a:t>
            </a:r>
            <a:r>
              <a:rPr lang="en-US" altLang="ko-KR" dirty="0"/>
              <a:t>”</a:t>
            </a:r>
            <a:r>
              <a:rPr lang="ko-KR" altLang="en-US" dirty="0"/>
              <a:t>이라는 능력에 한정되는 포트폴리오이기 때문에 어느 팀에 지원하던지 같은 문서를 제출 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읽는 사람도 이력서 자체가 방향성이 명확하기 때문에 개발과 연관성이 없는 정보가 최소화 되는 효과를 가질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181184" y="2705725"/>
            <a:ext cx="4134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err="1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  <a:endParaRPr lang="en-US" altLang="ko-KR" sz="8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328661" y="3923587"/>
            <a:ext cx="3839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더 쉬운 공모전 준비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팀원의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포트폴리오를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팀장이 볼 방법이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마련되어 있지 않다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때문에 팀장의 개인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연락처가 공개되어야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56F264-D3DD-C641-45AE-836F091A0838}"/>
              </a:ext>
            </a:extLst>
          </p:cNvPr>
          <p:cNvGrpSpPr/>
          <p:nvPr/>
        </p:nvGrpSpPr>
        <p:grpSpPr>
          <a:xfrm>
            <a:off x="5176150" y="1256128"/>
            <a:ext cx="3777639" cy="4345743"/>
            <a:chOff x="-19091" y="1139910"/>
            <a:chExt cx="4893917" cy="56298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F43D30-27AE-2F53-5919-66B6934A0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973"/>
            <a:stretch/>
          </p:blipFill>
          <p:spPr>
            <a:xfrm>
              <a:off x="-19091" y="1139910"/>
              <a:ext cx="4893917" cy="5629894"/>
            </a:xfrm>
            <a:prstGeom prst="rect">
              <a:avLst/>
            </a:prstGeom>
            <a:ln>
              <a:solidFill>
                <a:srgbClr val="0C0C0C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FB2811-FE3B-A0FC-3085-C91D88F8E023}"/>
                </a:ext>
              </a:extLst>
            </p:cNvPr>
            <p:cNvSpPr/>
            <p:nvPr/>
          </p:nvSpPr>
          <p:spPr>
            <a:xfrm>
              <a:off x="371234" y="5729973"/>
              <a:ext cx="663852" cy="22106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AF41B-D8CE-1171-5243-36AF1E451FA7}"/>
              </a:ext>
            </a:extLst>
          </p:cNvPr>
          <p:cNvSpPr txBox="1"/>
          <p:nvPr/>
        </p:nvSpPr>
        <p:spPr>
          <a:xfrm flipH="1">
            <a:off x="5176150" y="5728713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88A53-2F15-8DE2-FAE4-E580B48E11BC}"/>
              </a:ext>
            </a:extLst>
          </p:cNvPr>
          <p:cNvGrpSpPr/>
          <p:nvPr/>
        </p:nvGrpSpPr>
        <p:grpSpPr>
          <a:xfrm>
            <a:off x="145494" y="1821769"/>
            <a:ext cx="4868803" cy="2702459"/>
            <a:chOff x="2995587" y="1600996"/>
            <a:chExt cx="6162101" cy="34203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09A857-3B21-6CD5-8A34-7DC0737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5587" y="1600996"/>
              <a:ext cx="6162101" cy="34203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C571A5-F209-AA74-8239-1FA11E297569}"/>
                </a:ext>
              </a:extLst>
            </p:cNvPr>
            <p:cNvSpPr/>
            <p:nvPr/>
          </p:nvSpPr>
          <p:spPr>
            <a:xfrm>
              <a:off x="3247637" y="4709411"/>
              <a:ext cx="1989209" cy="149553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DB0884-1FDB-9F7E-F0DB-B918B72AD5E8}"/>
              </a:ext>
            </a:extLst>
          </p:cNvPr>
          <p:cNvSpPr txBox="1"/>
          <p:nvPr/>
        </p:nvSpPr>
        <p:spPr>
          <a:xfrm flipH="1">
            <a:off x="145494" y="462292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36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2D409-E109-B502-4767-CEDF38D0AD0C}"/>
              </a:ext>
            </a:extLst>
          </p:cNvPr>
          <p:cNvSpPr/>
          <p:nvPr/>
        </p:nvSpPr>
        <p:spPr>
          <a:xfrm>
            <a:off x="973711" y="1048215"/>
            <a:ext cx="2299591" cy="2015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소개 글에서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 모집 게시글로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2F266-963B-8A29-8891-13778F2846BE}"/>
              </a:ext>
            </a:extLst>
          </p:cNvPr>
          <p:cNvSpPr/>
          <p:nvPr/>
        </p:nvSpPr>
        <p:spPr>
          <a:xfrm>
            <a:off x="6130715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포트폴리오를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팀장이 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방법이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8C596-C425-F393-C0E9-B45E3429DCCE}"/>
              </a:ext>
            </a:extLst>
          </p:cNvPr>
          <p:cNvSpPr/>
          <p:nvPr/>
        </p:nvSpPr>
        <p:spPr>
          <a:xfrm>
            <a:off x="3552213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필터 기능이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없어서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원하는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모집 글을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5207B2-8FB0-98F1-7EDB-DFCF203A445A}"/>
              </a:ext>
            </a:extLst>
          </p:cNvPr>
          <p:cNvSpPr/>
          <p:nvPr/>
        </p:nvSpPr>
        <p:spPr>
          <a:xfrm>
            <a:off x="8686480" y="1048216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연락처가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공개되어야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F08B1-07A1-3900-747D-F6FA19E62829}"/>
              </a:ext>
            </a:extLst>
          </p:cNvPr>
          <p:cNvSpPr/>
          <p:nvPr/>
        </p:nvSpPr>
        <p:spPr>
          <a:xfrm>
            <a:off x="973711" y="4291435"/>
            <a:ext cx="2299591" cy="2015266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</a:t>
            </a:r>
            <a:r>
              <a:rPr lang="ko-KR" altLang="en-US" b="1" dirty="0">
                <a:solidFill>
                  <a:schemeClr val="tx1"/>
                </a:solidFill>
              </a:rPr>
              <a:t>소개에서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팀원 모집으로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연결되는 구조로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만든다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2AF12-4198-73C7-40B1-E56EC4DA9CF3}"/>
              </a:ext>
            </a:extLst>
          </p:cNvPr>
          <p:cNvSpPr/>
          <p:nvPr/>
        </p:nvSpPr>
        <p:spPr>
          <a:xfrm>
            <a:off x="6130715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6A3A3E-4130-6DF6-4159-60A0D0B5DC0F}"/>
              </a:ext>
            </a:extLst>
          </p:cNvPr>
          <p:cNvSpPr/>
          <p:nvPr/>
        </p:nvSpPr>
        <p:spPr>
          <a:xfrm>
            <a:off x="3552213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A850D8-989F-C6A8-ED40-AC1109948CF2}"/>
              </a:ext>
            </a:extLst>
          </p:cNvPr>
          <p:cNvSpPr/>
          <p:nvPr/>
        </p:nvSpPr>
        <p:spPr>
          <a:xfrm>
            <a:off x="8686480" y="4291436"/>
            <a:ext cx="2299591" cy="2015265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쪽지 기능을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제공한다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048E671-A6CD-F55B-8AD2-559CD2C15FB5}"/>
              </a:ext>
            </a:extLst>
          </p:cNvPr>
          <p:cNvSpPr/>
          <p:nvPr/>
        </p:nvSpPr>
        <p:spPr>
          <a:xfrm rot="5400000">
            <a:off x="1641578" y="3245785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995C0EC-CF1D-EB1E-D970-47A721FD7D15}"/>
              </a:ext>
            </a:extLst>
          </p:cNvPr>
          <p:cNvSpPr/>
          <p:nvPr/>
        </p:nvSpPr>
        <p:spPr>
          <a:xfrm rot="5400000">
            <a:off x="4220080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5D6C-F0CB-CDDF-2940-23B2DF6CE4B1}"/>
              </a:ext>
            </a:extLst>
          </p:cNvPr>
          <p:cNvSpPr/>
          <p:nvPr/>
        </p:nvSpPr>
        <p:spPr>
          <a:xfrm rot="5400000">
            <a:off x="6798582" y="3240942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79A0012-3ABF-369D-93C6-4779D215895E}"/>
              </a:ext>
            </a:extLst>
          </p:cNvPr>
          <p:cNvSpPr/>
          <p:nvPr/>
        </p:nvSpPr>
        <p:spPr>
          <a:xfrm rot="5400000">
            <a:off x="9354347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7E4ED36B-F5BD-7ACD-2716-5D3E8ADA9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1250" y="3207527"/>
            <a:ext cx="501515" cy="501515"/>
          </a:xfrm>
          <a:prstGeom prst="rect">
            <a:avLst/>
          </a:prstGeom>
        </p:spPr>
      </p:pic>
      <p:pic>
        <p:nvPicPr>
          <p:cNvPr id="12" name="그래픽 11" descr="물음표 단색으로 채워진">
            <a:extLst>
              <a:ext uri="{FF2B5EF4-FFF2-40B4-BE49-F238E27FC236}">
                <a16:creationId xmlns:a16="http://schemas.microsoft.com/office/drawing/2014/main" id="{B51323C4-A1AB-C6A6-009B-062DBEAEC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751" y="3186930"/>
            <a:ext cx="501515" cy="5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0314A1-C7DF-0A1C-5891-32EA2E2077AB}"/>
              </a:ext>
            </a:extLst>
          </p:cNvPr>
          <p:cNvGrpSpPr/>
          <p:nvPr/>
        </p:nvGrpSpPr>
        <p:grpSpPr>
          <a:xfrm>
            <a:off x="3265799" y="1507964"/>
            <a:ext cx="2419777" cy="4741287"/>
            <a:chOff x="1316490" y="1105956"/>
            <a:chExt cx="1658072" cy="324881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6C43D2D-6984-94C8-E6D7-E5CBE8034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490" y="110595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2E2D1D-E19F-F1F5-328C-9EFA332DD69E}"/>
                </a:ext>
              </a:extLst>
            </p:cNvPr>
            <p:cNvSpPr/>
            <p:nvPr/>
          </p:nvSpPr>
          <p:spPr>
            <a:xfrm>
              <a:off x="1455213" y="2718977"/>
              <a:ext cx="1383239" cy="771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☆ 추천 모집 글 ☆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050" dirty="0">
                  <a:solidFill>
                    <a:schemeClr val="tx1"/>
                  </a:solidFill>
                </a:rPr>
                <a:t>”</a:t>
              </a:r>
              <a:r>
                <a:rPr lang="ko-KR" altLang="en-US" sz="1050" dirty="0">
                  <a:solidFill>
                    <a:schemeClr val="tx1"/>
                  </a:solidFill>
                </a:rPr>
                <a:t> 모집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아티스트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#2D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#GIGDC 2024</a:t>
              </a:r>
            </a:p>
            <a:p>
              <a:endParaRPr lang="en-US" altLang="ko-KR" sz="6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D93756-E8B0-BDAC-F36E-2B6F3E0AEBAC}"/>
                </a:ext>
              </a:extLst>
            </p:cNvPr>
            <p:cNvSpPr/>
            <p:nvPr/>
          </p:nvSpPr>
          <p:spPr>
            <a:xfrm>
              <a:off x="1440490" y="3492482"/>
              <a:ext cx="1397962" cy="4445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신규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공모전 </a:t>
              </a:r>
              <a:r>
                <a:rPr lang="ko-KR" altLang="en-US" dirty="0" err="1">
                  <a:solidFill>
                    <a:schemeClr val="tx1"/>
                  </a:solidFill>
                </a:rPr>
                <a:t>소개란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D8DBA3-663B-FBEA-6562-19D2D09338AE}"/>
                </a:ext>
              </a:extLst>
            </p:cNvPr>
            <p:cNvSpPr/>
            <p:nvPr/>
          </p:nvSpPr>
          <p:spPr>
            <a:xfrm>
              <a:off x="1455212" y="333040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신청하기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A1A5AC-12EF-70B0-7C41-AA2C5F0C14AD}"/>
                </a:ext>
              </a:extLst>
            </p:cNvPr>
            <p:cNvSpPr/>
            <p:nvPr/>
          </p:nvSpPr>
          <p:spPr>
            <a:xfrm>
              <a:off x="2321512" y="3329855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쪽지하기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EE5DBC-4F18-2374-B85B-42CA6EBB6919}"/>
                </a:ext>
              </a:extLst>
            </p:cNvPr>
            <p:cNvSpPr/>
            <p:nvPr/>
          </p:nvSpPr>
          <p:spPr>
            <a:xfrm>
              <a:off x="1440490" y="1935454"/>
              <a:ext cx="1397963" cy="760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관리 메뉴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D9C388-71A1-DD2B-C615-891D7BF8D2ED}"/>
                </a:ext>
              </a:extLst>
            </p:cNvPr>
            <p:cNvSpPr/>
            <p:nvPr/>
          </p:nvSpPr>
          <p:spPr>
            <a:xfrm>
              <a:off x="1483905" y="2338139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“ABCD1234”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F6FFA4-41D5-0FEB-35AF-46B134BF3DDD}"/>
                </a:ext>
              </a:extLst>
            </p:cNvPr>
            <p:cNvSpPr/>
            <p:nvPr/>
          </p:nvSpPr>
          <p:spPr>
            <a:xfrm>
              <a:off x="1483904" y="2120436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00" dirty="0">
                  <a:solidFill>
                    <a:schemeClr val="tx1"/>
                  </a:solidFill>
                </a:rPr>
                <a:t>“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앱기획</a:t>
              </a:r>
              <a:r>
                <a:rPr lang="ko-KR" altLang="en-US" sz="1000" dirty="0">
                  <a:solidFill>
                    <a:schemeClr val="tx1"/>
                  </a:solidFill>
                </a:rPr>
                <a:t> 망한 사람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A1734B-1B09-A263-6FB7-9E2884022FAA}"/>
                </a:ext>
              </a:extLst>
            </p:cNvPr>
            <p:cNvSpPr/>
            <p:nvPr/>
          </p:nvSpPr>
          <p:spPr>
            <a:xfrm>
              <a:off x="215265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모집중인</a:t>
              </a:r>
              <a:r>
                <a:rPr lang="en-US" altLang="ko-KR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팀 검색</a:t>
              </a:r>
              <a:endPara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218017-8E4D-B9B6-A6D3-2364D2A90CB8}"/>
                </a:ext>
              </a:extLst>
            </p:cNvPr>
            <p:cNvSpPr/>
            <p:nvPr/>
          </p:nvSpPr>
          <p:spPr>
            <a:xfrm>
              <a:off x="146103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모집하기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469BD-3DF8-F830-B4C4-3CF120DF9F04}"/>
              </a:ext>
            </a:extLst>
          </p:cNvPr>
          <p:cNvSpPr/>
          <p:nvPr/>
        </p:nvSpPr>
        <p:spPr>
          <a:xfrm>
            <a:off x="591167" y="273823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13283-B761-80AD-DF11-5D5276942D9A}"/>
              </a:ext>
            </a:extLst>
          </p:cNvPr>
          <p:cNvSpPr/>
          <p:nvPr/>
        </p:nvSpPr>
        <p:spPr>
          <a:xfrm>
            <a:off x="6319934" y="272067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1222AA-FDBC-882E-F435-DDE54D98663C}"/>
              </a:ext>
            </a:extLst>
          </p:cNvPr>
          <p:cNvGrpSpPr/>
          <p:nvPr/>
        </p:nvGrpSpPr>
        <p:grpSpPr>
          <a:xfrm>
            <a:off x="9140150" y="1507964"/>
            <a:ext cx="2486081" cy="4741287"/>
            <a:chOff x="9217438" y="1121176"/>
            <a:chExt cx="1701373" cy="3248810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A80A6BE0-0786-CDEA-CABB-126B6003D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438" y="112117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6749E3-38B1-6E7B-BAF5-662BD8DB7646}"/>
                </a:ext>
              </a:extLst>
            </p:cNvPr>
            <p:cNvSpPr/>
            <p:nvPr/>
          </p:nvSpPr>
          <p:spPr>
            <a:xfrm>
              <a:off x="9352513" y="1473295"/>
              <a:ext cx="1373673" cy="25081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</a:t>
              </a:r>
              <a:r>
                <a:rPr lang="en-US" altLang="ko-KR" sz="1100" dirty="0">
                  <a:solidFill>
                    <a:schemeClr val="tx1"/>
                  </a:solidFill>
                </a:rPr>
                <a:t>“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1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</a:t>
              </a:r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참가</a:t>
              </a:r>
              <a:r>
                <a:rPr lang="en-US" altLang="ko-KR" sz="10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내 신청서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BC3C59-45B5-505B-33BE-D03577A1B103}"/>
                </a:ext>
              </a:extLst>
            </p:cNvPr>
            <p:cNvSpPr/>
            <p:nvPr/>
          </p:nvSpPr>
          <p:spPr>
            <a:xfrm>
              <a:off x="9352513" y="2040275"/>
              <a:ext cx="1384274" cy="11458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안녕하세요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Unity </a:t>
              </a:r>
              <a:r>
                <a:rPr lang="ko-KR" altLang="en-US" sz="800" dirty="0">
                  <a:solidFill>
                    <a:schemeClr val="tx1"/>
                  </a:solidFill>
                </a:rPr>
                <a:t>사용 가능한 프로그래머 김</a:t>
              </a:r>
              <a:r>
                <a:rPr lang="en-US" altLang="ko-KR" sz="800" dirty="0">
                  <a:solidFill>
                    <a:schemeClr val="tx1"/>
                  </a:solidFill>
                </a:rPr>
                <a:t>xx </a:t>
              </a:r>
              <a:r>
                <a:rPr lang="ko-KR" altLang="en-US" sz="800" dirty="0">
                  <a:solidFill>
                    <a:schemeClr val="tx1"/>
                  </a:solidFill>
                </a:rPr>
                <a:t>입니다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2D</a:t>
              </a:r>
              <a:r>
                <a:rPr lang="ko-KR" altLang="en-US" sz="800" dirty="0">
                  <a:solidFill>
                    <a:schemeClr val="tx1"/>
                  </a:solidFill>
                </a:rPr>
                <a:t> 그림도 조금 할 수 있어요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수상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참가 이력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GIGDC 2021 </a:t>
              </a:r>
              <a:r>
                <a:rPr lang="ko-KR" altLang="en-US" sz="800" dirty="0">
                  <a:solidFill>
                    <a:schemeClr val="tx1"/>
                  </a:solidFill>
                </a:rPr>
                <a:t>우수상 </a:t>
              </a:r>
              <a:r>
                <a:rPr lang="en-US" altLang="ko-KR" sz="800" dirty="0">
                  <a:solidFill>
                    <a:schemeClr val="tx1"/>
                  </a:solidFill>
                </a:rPr>
                <a:t>“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꿀잼게임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재밌는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다른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1BAFA6-5078-A4B1-6617-E1E3C06FB32C}"/>
                </a:ext>
              </a:extLst>
            </p:cNvPr>
            <p:cNvSpPr/>
            <p:nvPr/>
          </p:nvSpPr>
          <p:spPr>
            <a:xfrm>
              <a:off x="10577513" y="2040276"/>
              <a:ext cx="148673" cy="13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093306-6919-CF8A-48D3-D716438D5D9A}"/>
                </a:ext>
              </a:extLst>
            </p:cNvPr>
            <p:cNvSpPr txBox="1"/>
            <p:nvPr/>
          </p:nvSpPr>
          <p:spPr>
            <a:xfrm>
              <a:off x="10546300" y="1984027"/>
              <a:ext cx="37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accent6"/>
                  </a:solidFill>
                </a:rPr>
                <a:t>V</a:t>
              </a:r>
              <a:endParaRPr lang="ko-KR" altLang="en-US" sz="800" b="1" dirty="0">
                <a:solidFill>
                  <a:schemeClr val="accent6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B3E330-9619-B6C1-CA12-DE2C7026C475}"/>
                </a:ext>
              </a:extLst>
            </p:cNvPr>
            <p:cNvSpPr/>
            <p:nvPr/>
          </p:nvSpPr>
          <p:spPr>
            <a:xfrm>
              <a:off x="9354337" y="3187332"/>
              <a:ext cx="1384274" cy="2850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 신청서 작성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1D0670-69FD-B33F-1BAB-D1B351DD97CB}"/>
                </a:ext>
              </a:extLst>
            </p:cNvPr>
            <p:cNvSpPr/>
            <p:nvPr/>
          </p:nvSpPr>
          <p:spPr>
            <a:xfrm>
              <a:off x="9352513" y="382112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뒤로가기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4C604E-87EE-72CA-2077-06B403C6EFEF}"/>
                </a:ext>
              </a:extLst>
            </p:cNvPr>
            <p:cNvSpPr/>
            <p:nvPr/>
          </p:nvSpPr>
          <p:spPr>
            <a:xfrm>
              <a:off x="10122233" y="3819242"/>
              <a:ext cx="612147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dirty="0">
                  <a:solidFill>
                    <a:schemeClr val="tx1"/>
                  </a:solidFill>
                </a:rPr>
                <a:t>신청서</a:t>
              </a:r>
              <a:r>
                <a:rPr lang="ko-KR" altLang="en-US" sz="6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전송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0626D-1828-EBD1-16DA-FAA584A0D5FD}"/>
              </a:ext>
            </a:extLst>
          </p:cNvPr>
          <p:cNvSpPr/>
          <p:nvPr/>
        </p:nvSpPr>
        <p:spPr>
          <a:xfrm>
            <a:off x="3419025" y="3823962"/>
            <a:ext cx="2067914" cy="116351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A9DEEB-5610-699E-4829-69E704C905D2}"/>
              </a:ext>
            </a:extLst>
          </p:cNvPr>
          <p:cNvSpPr/>
          <p:nvPr/>
        </p:nvSpPr>
        <p:spPr>
          <a:xfrm>
            <a:off x="9334857" y="2849290"/>
            <a:ext cx="2030727" cy="16712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028580"/>
              </p:ext>
            </p:extLst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분석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/>
              <a:r>
                <a:rPr lang="ko-KR" altLang="en-US" sz="1800" dirty="0">
                  <a:latin typeface="+mn-ea"/>
                </a:rPr>
                <a:t>이미 많이 존재하는</a:t>
              </a:r>
              <a:endParaRPr lang="en-US" altLang="ko-KR" sz="1800" dirty="0">
                <a:latin typeface="+mn-ea"/>
              </a:endParaRPr>
            </a:p>
            <a:p>
              <a:pPr algn="ctr"/>
              <a:r>
                <a:rPr lang="ko-KR" altLang="en-US" sz="1800" dirty="0">
                  <a:latin typeface="+mn-ea"/>
                </a:rPr>
                <a:t>유사 앱</a:t>
              </a:r>
              <a:r>
                <a:rPr lang="en-US" altLang="ko-KR" sz="1800" dirty="0">
                  <a:latin typeface="+mn-ea"/>
                </a:rPr>
                <a:t>, </a:t>
              </a:r>
              <a:r>
                <a:rPr lang="ko-KR" altLang="en-US" sz="1800" dirty="0">
                  <a:latin typeface="+mn-ea"/>
                </a:rPr>
                <a:t>사이트</a:t>
              </a:r>
              <a:endParaRPr lang="en-US" altLang="ko-KR" sz="1800" dirty="0">
                <a:latin typeface="+mn-ea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유사 컨텐츠 인터넷 조사 결과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전략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뛰어난 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이미 많이 존재하는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유사 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사이트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7" y="6279474"/>
            <a:ext cx="4453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640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CORE TARGET : </a:t>
            </a:r>
            <a:r>
              <a:rPr lang="en-US" altLang="ko-KR" sz="4400" b="1" spc="-150" dirty="0">
                <a:solidFill>
                  <a:srgbClr val="F9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1020</a:t>
            </a:r>
            <a:endParaRPr lang="en-US" altLang="ko-KR" sz="2800" b="1" spc="-150" dirty="0">
              <a:solidFill>
                <a:srgbClr val="F947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537194" y="2385745"/>
              <a:ext cx="3343788" cy="3343786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2013020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26779" y="179927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052433" y="2710351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IT, </a:t>
            </a:r>
            <a:r>
              <a:rPr lang="ko-KR" altLang="en-US" dirty="0">
                <a:solidFill>
                  <a:srgbClr val="00745E"/>
                </a:solidFill>
              </a:rPr>
              <a:t>게임</a:t>
            </a:r>
            <a:endParaRPr lang="en-US" altLang="ko-KR" dirty="0">
              <a:solidFill>
                <a:srgbClr val="00745E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45E"/>
                </a:solidFill>
              </a:rPr>
              <a:t>시니어</a:t>
            </a:r>
            <a:r>
              <a:rPr lang="en-US" altLang="ko-KR" sz="2400" b="1" dirty="0">
                <a:solidFill>
                  <a:srgbClr val="00745E"/>
                </a:solidFill>
              </a:rPr>
              <a:t> </a:t>
            </a:r>
            <a:r>
              <a:rPr lang="ko-KR" altLang="en-US" sz="2400" b="1" dirty="0">
                <a:solidFill>
                  <a:srgbClr val="00745E"/>
                </a:solidFill>
              </a:rPr>
              <a:t>개발자</a:t>
            </a:r>
            <a:endParaRPr lang="en-US" altLang="ko-KR" sz="2400" b="1" dirty="0">
              <a:solidFill>
                <a:srgbClr val="0074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14095" y="3986193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개발자</a:t>
            </a:r>
            <a:endParaRPr lang="en-US" altLang="ko-KR" sz="2800" dirty="0">
              <a:solidFill>
                <a:srgbClr val="00FF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657755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친숙하며 직관적인 디자인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친숙한 워크플로우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58483-D158-D31A-DBDB-8A57D6FC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74" y="1749744"/>
            <a:ext cx="3558025" cy="246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C97722-5111-6D87-F20D-91E33BC1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02" y="1829837"/>
            <a:ext cx="2704499" cy="213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CF028-C3C6-30E8-DEFC-0D2DF385D6F9}"/>
              </a:ext>
            </a:extLst>
          </p:cNvPr>
          <p:cNvSpPr txBox="1"/>
          <p:nvPr/>
        </p:nvSpPr>
        <p:spPr>
          <a:xfrm>
            <a:off x="1136902" y="4330840"/>
            <a:ext cx="2704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  <a:r>
              <a:rPr lang="ko-KR" altLang="en-US" sz="2800" dirty="0">
                <a:solidFill>
                  <a:srgbClr val="00FFCC"/>
                </a:solidFill>
              </a:rPr>
              <a:t>의 취미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= </a:t>
            </a:r>
            <a:r>
              <a:rPr lang="ko-KR" altLang="en-US" sz="2800" dirty="0">
                <a:solidFill>
                  <a:srgbClr val="00FFCC"/>
                </a:solidFill>
              </a:rPr>
              <a:t>게임이 주류</a:t>
            </a:r>
            <a:r>
              <a:rPr lang="en-US" altLang="ko-KR" sz="2800" dirty="0">
                <a:solidFill>
                  <a:srgbClr val="00FFCC"/>
                </a:solidFill>
              </a:rPr>
              <a:t>!</a:t>
            </a:r>
            <a:endParaRPr lang="ko-KR" altLang="en-US" sz="2800" dirty="0">
              <a:solidFill>
                <a:srgbClr val="00FFC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FEECD-ED39-545A-0759-318F89A724F1}"/>
              </a:ext>
            </a:extLst>
          </p:cNvPr>
          <p:cNvSpPr txBox="1"/>
          <p:nvPr/>
        </p:nvSpPr>
        <p:spPr>
          <a:xfrm>
            <a:off x="8558136" y="4330839"/>
            <a:ext cx="2704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네이버보다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유튜브나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구글을 선호</a:t>
            </a:r>
          </a:p>
        </p:txBody>
      </p:sp>
    </p:spTree>
    <p:extLst>
      <p:ext uri="{BB962C8B-B14F-4D97-AF65-F5344CB8AC3E}">
        <p14:creationId xmlns:p14="http://schemas.microsoft.com/office/powerpoint/2010/main" val="14465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84933" y="3072379"/>
            <a:ext cx="3088922" cy="3088922"/>
            <a:chOff x="3484567" y="3097531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84567" y="3097531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16229" y="4436995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9144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1"/>
                </a:solidFill>
              </a:rPr>
              <a:t>- Material Design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691859" y="219280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 err="1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구글의 디자인 가이드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  <p:pic>
        <p:nvPicPr>
          <p:cNvPr id="2050" name="Picture 2" descr="구글폼 구글 설문지 만들기 엄청쉽네요 !설문 조사 양식 : 네이버 블로그">
            <a:extLst>
              <a:ext uri="{FF2B5EF4-FFF2-40B4-BE49-F238E27FC236}">
                <a16:creationId xmlns:a16="http://schemas.microsoft.com/office/drawing/2014/main" id="{BD6CD773-0D8F-45B5-497B-0D052022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09" y="1792580"/>
            <a:ext cx="2434470" cy="18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258856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464184" y="3397355"/>
            <a:ext cx="185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334612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413438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최종 도안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00B435-235F-B983-341D-1D67B8550887}"/>
              </a:ext>
            </a:extLst>
          </p:cNvPr>
          <p:cNvGrpSpPr/>
          <p:nvPr/>
        </p:nvGrpSpPr>
        <p:grpSpPr>
          <a:xfrm>
            <a:off x="4475624" y="912222"/>
            <a:ext cx="3240752" cy="5475684"/>
            <a:chOff x="5139988" y="947966"/>
            <a:chExt cx="3240752" cy="547568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911ED0-DD5A-BE5D-2CF8-05F946D891E3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B01DF3-33DD-FA02-936E-7B2898ABE458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7D51803-419C-7996-4BAA-421486F0EE5C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26">
              <a:extLst>
                <a:ext uri="{FF2B5EF4-FFF2-40B4-BE49-F238E27FC236}">
                  <a16:creationId xmlns:a16="http://schemas.microsoft.com/office/drawing/2014/main" id="{4E0D9C0F-1807-6E3C-3718-1F6F6DAE0F37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CB70217-645B-2A17-E909-1FC894E2C9BE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15" name="모서리가 둥근 직사각형 28">
                <a:extLst>
                  <a:ext uri="{FF2B5EF4-FFF2-40B4-BE49-F238E27FC236}">
                    <a16:creationId xmlns:a16="http://schemas.microsoft.com/office/drawing/2014/main" id="{52601261-753A-1432-C755-FDBD3B119545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29">
                <a:extLst>
                  <a:ext uri="{FF2B5EF4-FFF2-40B4-BE49-F238E27FC236}">
                    <a16:creationId xmlns:a16="http://schemas.microsoft.com/office/drawing/2014/main" id="{5B8D06A0-E8A0-B796-DA8D-A24CD652A2FC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30">
                <a:extLst>
                  <a:ext uri="{FF2B5EF4-FFF2-40B4-BE49-F238E27FC236}">
                    <a16:creationId xmlns:a16="http://schemas.microsoft.com/office/drawing/2014/main" id="{1EF98169-2D63-7EE9-AA37-02423FF63D17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B07405-3A1E-C76F-D5E7-059BFCE8705A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B03A1D-0A0E-D91E-4F53-F986EEDB7086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 가입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27F72B-9438-9CFA-A35D-4886C1CF0DC0}"/>
              </a:ext>
            </a:extLst>
          </p:cNvPr>
          <p:cNvSpPr/>
          <p:nvPr/>
        </p:nvSpPr>
        <p:spPr>
          <a:xfrm>
            <a:off x="4595060" y="1131682"/>
            <a:ext cx="3001880" cy="156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err="1">
                <a:solidFill>
                  <a:srgbClr val="00FFCC"/>
                </a:solidFill>
              </a:rPr>
              <a:t>Dev</a:t>
            </a:r>
            <a:r>
              <a:rPr lang="en-US" altLang="ko-KR" sz="6600" dirty="0" err="1">
                <a:solidFill>
                  <a:srgbClr val="00FFCC"/>
                </a:solidFill>
                <a:latin typeface="Brush Script MT" panose="03060802040406070304" pitchFamily="66" charset="0"/>
              </a:rPr>
              <a:t>Raid</a:t>
            </a:r>
            <a:endParaRPr lang="ko-KR" altLang="en-US" sz="5400" dirty="0">
              <a:solidFill>
                <a:srgbClr val="00FFCC"/>
              </a:solidFill>
              <a:latin typeface="Brush Script MT" panose="03060802040406070304" pitchFamily="66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346F22-8D6C-33D6-6E59-FEE8781E8389}"/>
              </a:ext>
            </a:extLst>
          </p:cNvPr>
          <p:cNvSpPr/>
          <p:nvPr/>
        </p:nvSpPr>
        <p:spPr>
          <a:xfrm>
            <a:off x="4726185" y="4038042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ID</a:t>
            </a:r>
            <a:endParaRPr lang="ko-KR" altLang="en-US" dirty="0">
              <a:solidFill>
                <a:srgbClr val="00745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D6F78-AABE-CE65-65D8-BD7017D15E7B}"/>
              </a:ext>
            </a:extLst>
          </p:cNvPr>
          <p:cNvSpPr/>
          <p:nvPr/>
        </p:nvSpPr>
        <p:spPr>
          <a:xfrm>
            <a:off x="4726185" y="4725305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PW</a:t>
            </a:r>
            <a:endParaRPr lang="ko-KR" altLang="en-US" dirty="0">
              <a:solidFill>
                <a:srgbClr val="0074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공모전 선택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기획 발표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8A3E5-C8FC-260E-1D8E-2C37AA4E966B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877354" y="1110929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877354" y="1110929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877354" y="6179331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3328099" y="6302413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2402652" y="6284342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1470332" y="6295802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999364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4061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앱 기획 발표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이름 결정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DevRaid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D732AA-3D5B-C96D-B040-4FE735ACBE84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78782B-F4A7-8B6B-FAA7-38EF2986C7EF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파티의 이름을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정해주세요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  <a:endParaRPr lang="ko-KR" altLang="en-US" dirty="0">
                <a:solidFill>
                  <a:srgbClr val="00FFCC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21318" y="1111394"/>
              <a:ext cx="1896788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이름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2/5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803964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3824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745E"/>
                  </a:solidFill>
                </a:rPr>
                <a:t>여기에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파티원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AB332C-B196-226D-C547-38CC481DC21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3/5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0452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FFCC"/>
                  </a:solidFill>
                </a:rPr>
                <a:t>+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48981" y="1114576"/>
              <a:ext cx="975193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85A8E7-B489-2396-ABFA-AE8C5F89FE0C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모집할 인원을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추가해주세요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964933" y="2684544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역할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아티스트가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210259" y="3429000"/>
            <a:ext cx="18840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B16377-5F9B-0569-21BA-80F7875E77A5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태그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6030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아티스트에게 적합한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51317" y="2391101"/>
            <a:ext cx="1844683" cy="46616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3333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해 줄 사람을 찾고 있어요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AB5829-4984-E8F7-57FB-DC42C373E52B}"/>
              </a:ext>
            </a:extLst>
          </p:cNvPr>
          <p:cNvCxnSpPr>
            <a:cxnSpLocks/>
          </p:cNvCxnSpPr>
          <p:nvPr/>
        </p:nvCxnSpPr>
        <p:spPr>
          <a:xfrm flipV="1">
            <a:off x="4301412" y="443071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3E6C180-3F1F-C7A7-7B1D-5C0E8F477E78}"/>
              </a:ext>
            </a:extLst>
          </p:cNvPr>
          <p:cNvSpPr txBox="1"/>
          <p:nvPr/>
        </p:nvSpPr>
        <p:spPr>
          <a:xfrm>
            <a:off x="6179117" y="425678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Material Design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사용하길 원해요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97DD730-DF93-15B6-057D-8D9D08F9F7EB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noFill/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F94747"/>
              </a:solidFill>
              <a:ln w="12700">
                <a:noFill/>
              </a:ln>
              <a:effectLst>
                <a:outerShdw blurRad="50800" dist="38100" dir="5400000" algn="t" rotWithShape="0">
                  <a:srgbClr val="F9474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3/5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85A8E7-B489-2396-ABFA-AE8C5F89FE0C}"/>
                </a:ext>
              </a:extLst>
            </p:cNvPr>
            <p:cNvSpPr/>
            <p:nvPr/>
          </p:nvSpPr>
          <p:spPr>
            <a:xfrm>
              <a:off x="1166434" y="1539549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파티원 </a:t>
              </a:r>
              <a:r>
                <a:rPr lang="en-US" altLang="ko-KR" dirty="0">
                  <a:solidFill>
                    <a:srgbClr val="00FFCC"/>
                  </a:solidFill>
                </a:rPr>
                <a:t>1</a:t>
              </a:r>
              <a:r>
                <a:rPr lang="ko-KR" altLang="en-US" dirty="0">
                  <a:solidFill>
                    <a:srgbClr val="00FFCC"/>
                  </a:solidFill>
                </a:rPr>
                <a:t>에게 적합한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태그를 골라주세요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E001904-A56A-3A01-099C-5A4AC4C51CFF}"/>
                </a:ext>
              </a:extLst>
            </p:cNvPr>
            <p:cNvSpPr/>
            <p:nvPr/>
          </p:nvSpPr>
          <p:spPr>
            <a:xfrm>
              <a:off x="1166433" y="3714526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94747"/>
                  </a:solidFill>
                </a:rPr>
                <a:t>2D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6A9A69-2759-4776-6E95-5A8AD76866EF}"/>
                </a:ext>
              </a:extLst>
            </p:cNvPr>
            <p:cNvSpPr/>
            <p:nvPr/>
          </p:nvSpPr>
          <p:spPr>
            <a:xfrm>
              <a:off x="2574635" y="3714526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94747"/>
                  </a:solidFill>
                </a:rPr>
                <a:t>이펙트</a:t>
              </a:r>
              <a:endParaRPr lang="en-US" altLang="ko-KR" sz="1600" dirty="0">
                <a:solidFill>
                  <a:srgbClr val="F94747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2B9D0A4-860B-615B-24B6-8D8EF54DD1BC}"/>
                </a:ext>
              </a:extLst>
            </p:cNvPr>
            <p:cNvSpPr/>
            <p:nvPr/>
          </p:nvSpPr>
          <p:spPr>
            <a:xfrm>
              <a:off x="2567436" y="2641353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94747"/>
                  </a:solidFill>
                </a:rPr>
                <a:t>UI/UX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E333087-B912-82C3-F62A-DD2263A85F0A}"/>
                </a:ext>
              </a:extLst>
            </p:cNvPr>
            <p:cNvSpPr/>
            <p:nvPr/>
          </p:nvSpPr>
          <p:spPr>
            <a:xfrm>
              <a:off x="1166433" y="2641353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94747"/>
                  </a:solidFill>
                </a:rPr>
                <a:t>원화</a:t>
              </a:r>
              <a:endParaRPr lang="en-US" altLang="ko-KR" sz="1600" dirty="0">
                <a:solidFill>
                  <a:srgbClr val="F94747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978F7E1-94A0-FFDC-70F6-3F1C8CC89524}"/>
                </a:ext>
              </a:extLst>
            </p:cNvPr>
            <p:cNvSpPr/>
            <p:nvPr/>
          </p:nvSpPr>
          <p:spPr>
            <a:xfrm>
              <a:off x="1166433" y="3176123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94747"/>
                  </a:solidFill>
                </a:rPr>
                <a:t>도트</a:t>
              </a:r>
              <a:endParaRPr lang="en-US" altLang="ko-KR" sz="1600" dirty="0">
                <a:solidFill>
                  <a:srgbClr val="F94747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76A767A-B6F8-684B-E219-E172DDC57249}"/>
                </a:ext>
              </a:extLst>
            </p:cNvPr>
            <p:cNvSpPr/>
            <p:nvPr/>
          </p:nvSpPr>
          <p:spPr>
            <a:xfrm>
              <a:off x="2574635" y="3176123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94747"/>
                  </a:solidFill>
                </a:rPr>
                <a:t>3D </a:t>
              </a:r>
              <a:r>
                <a:rPr lang="ko-KR" altLang="en-US" sz="1600" dirty="0">
                  <a:solidFill>
                    <a:srgbClr val="F94747"/>
                  </a:solidFill>
                </a:rPr>
                <a:t>모델링</a:t>
              </a:r>
              <a:endParaRPr lang="en-US" altLang="ko-KR" sz="1600" dirty="0">
                <a:solidFill>
                  <a:srgbClr val="F94747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4E9665E-15CB-509C-F64A-9B9EB7A145EB}"/>
                </a:ext>
              </a:extLst>
            </p:cNvPr>
            <p:cNvSpPr/>
            <p:nvPr/>
          </p:nvSpPr>
          <p:spPr>
            <a:xfrm>
              <a:off x="1166433" y="4252929"/>
              <a:ext cx="2739629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745E"/>
                  </a:solidFill>
                </a:rPr>
                <a:t>직접 입력</a:t>
              </a:r>
              <a:r>
                <a:rPr lang="en-US" altLang="ko-KR" sz="1600" dirty="0">
                  <a:solidFill>
                    <a:srgbClr val="00745E"/>
                  </a:solidFill>
                </a:rPr>
                <a:t>…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333087-B912-82C3-F62A-DD2263A85F0A}"/>
                </a:ext>
              </a:extLst>
            </p:cNvPr>
            <p:cNvSpPr/>
            <p:nvPr/>
          </p:nvSpPr>
          <p:spPr>
            <a:xfrm>
              <a:off x="2567435" y="2641352"/>
              <a:ext cx="1331427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FFCC"/>
                  </a:solidFill>
                </a:rPr>
                <a:t>UI/UX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256743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88ACFE-5FE0-E4F1-F226-BDABCA905A97}"/>
                </a:ext>
              </a:extLst>
            </p:cNvPr>
            <p:cNvSpPr/>
            <p:nvPr/>
          </p:nvSpPr>
          <p:spPr>
            <a:xfrm>
              <a:off x="1175862" y="4245896"/>
              <a:ext cx="2739629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FFCC"/>
                  </a:solidFill>
                </a:rPr>
                <a:t>Material</a:t>
              </a:r>
              <a:r>
                <a:rPr lang="ko-KR" altLang="en-US" sz="1600" dirty="0">
                  <a:solidFill>
                    <a:srgbClr val="00FFCC"/>
                  </a:solidFill>
                </a:rPr>
                <a:t> </a:t>
              </a:r>
              <a:r>
                <a:rPr lang="en-US" altLang="ko-KR" sz="1600" dirty="0">
                  <a:solidFill>
                    <a:srgbClr val="00FFCC"/>
                  </a:solidFill>
                </a:rPr>
                <a:t>Design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84EFC8B-F443-4DAD-5847-33A48170E479}"/>
                </a:ext>
              </a:extLst>
            </p:cNvPr>
            <p:cNvSpPr/>
            <p:nvPr/>
          </p:nvSpPr>
          <p:spPr>
            <a:xfrm>
              <a:off x="1166433" y="4798034"/>
              <a:ext cx="2739629" cy="43183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745E"/>
                  </a:solidFill>
                </a:rPr>
                <a:t>직접 입력</a:t>
              </a:r>
              <a:r>
                <a:rPr lang="en-US" altLang="ko-KR" sz="1600" dirty="0">
                  <a:solidFill>
                    <a:srgbClr val="00745E"/>
                  </a:solidFill>
                </a:rPr>
                <a:t>…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9251B1-61B9-1E6C-071B-7956E0F6347A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41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소개 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3945D3-201B-2292-1175-69D15AA20C48}"/>
              </a:ext>
            </a:extLst>
          </p:cNvPr>
          <p:cNvCxnSpPr>
            <a:cxnSpLocks/>
          </p:cNvCxnSpPr>
          <p:nvPr/>
        </p:nvCxnSpPr>
        <p:spPr>
          <a:xfrm flipV="1">
            <a:off x="4301412" y="380206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4AB4F18-46F1-6DE1-D5AD-96512C6D2945}"/>
              </a:ext>
            </a:extLst>
          </p:cNvPr>
          <p:cNvSpPr txBox="1"/>
          <p:nvPr/>
        </p:nvSpPr>
        <p:spPr>
          <a:xfrm>
            <a:off x="6179117" y="362813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파티를 소개할 문구를 적어줍시다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소개글 작성 단계 </a:t>
            </a:r>
            <a:r>
              <a:rPr lang="en-US" altLang="ko-KR" sz="1050" dirty="0">
                <a:solidFill>
                  <a:schemeClr val="bg1"/>
                </a:solidFill>
              </a:rPr>
              <a:t>4/5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CC989-DFDB-60E5-9DFD-5BD2395F4615}"/>
              </a:ext>
            </a:extLst>
          </p:cNvPr>
          <p:cNvSpPr/>
          <p:nvPr/>
        </p:nvSpPr>
        <p:spPr>
          <a:xfrm>
            <a:off x="2497235" y="1116606"/>
            <a:ext cx="843945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A109B4-06C4-755F-9A53-1120A3F0A288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파티를 소개할 글을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적어주세요</a:t>
            </a:r>
            <a:endParaRPr lang="en-US" altLang="ko-KR" dirty="0">
              <a:solidFill>
                <a:srgbClr val="00FFCC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0A798D-89F1-A53C-E1CD-D4CAA7A7244C}"/>
              </a:ext>
            </a:extLst>
          </p:cNvPr>
          <p:cNvSpPr/>
          <p:nvPr/>
        </p:nvSpPr>
        <p:spPr>
          <a:xfrm>
            <a:off x="1166404" y="2502482"/>
            <a:ext cx="2739630" cy="2887549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rgbClr val="00FFCC"/>
                </a:solidFill>
              </a:rPr>
              <a:t>저희 </a:t>
            </a:r>
            <a:r>
              <a:rPr lang="en-US" altLang="ko-KR" sz="1200" dirty="0" err="1">
                <a:solidFill>
                  <a:srgbClr val="00FFCC"/>
                </a:solidFill>
              </a:rPr>
              <a:t>DevRaid</a:t>
            </a:r>
            <a:r>
              <a:rPr lang="en-US" altLang="ko-KR" sz="1200" dirty="0">
                <a:solidFill>
                  <a:srgbClr val="00FFCC"/>
                </a:solidFill>
              </a:rPr>
              <a:t> </a:t>
            </a:r>
            <a:r>
              <a:rPr lang="ko-KR" altLang="en-US" sz="12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FFCC"/>
                </a:solidFill>
              </a:rPr>
              <a:t>이 사진이 </a:t>
            </a:r>
            <a:r>
              <a:rPr lang="en-US" altLang="ko-KR" sz="1200" dirty="0" err="1">
                <a:solidFill>
                  <a:srgbClr val="00FFCC"/>
                </a:solidFill>
              </a:rPr>
              <a:t>DevRaid</a:t>
            </a:r>
            <a:r>
              <a:rPr lang="ko-KR" altLang="en-US" sz="12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1200" dirty="0">
                <a:solidFill>
                  <a:srgbClr val="00FFCC"/>
                </a:solidFill>
              </a:rPr>
              <a:t>. UI </a:t>
            </a:r>
            <a:r>
              <a:rPr lang="ko-KR" altLang="en-US" sz="12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50DF5D4-5675-723B-D4DD-FA4E82D63070}"/>
              </a:ext>
            </a:extLst>
          </p:cNvPr>
          <p:cNvGrpSpPr/>
          <p:nvPr/>
        </p:nvGrpSpPr>
        <p:grpSpPr>
          <a:xfrm>
            <a:off x="1276776" y="3302998"/>
            <a:ext cx="1153651" cy="1949248"/>
            <a:chOff x="4475624" y="912222"/>
            <a:chExt cx="3240752" cy="54756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7AEE95-4A8D-5029-4702-9FE2035C2716}"/>
                </a:ext>
              </a:extLst>
            </p:cNvPr>
            <p:cNvGrpSpPr/>
            <p:nvPr/>
          </p:nvGrpSpPr>
          <p:grpSpPr>
            <a:xfrm>
              <a:off x="4475624" y="912222"/>
              <a:ext cx="3240752" cy="5475684"/>
              <a:chOff x="5139988" y="947966"/>
              <a:chExt cx="3240752" cy="54756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C009123-5A22-741D-AC01-D4BD179C41ED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4"/>
              </a:xfrm>
              <a:prstGeom prst="rect">
                <a:avLst/>
              </a:prstGeom>
              <a:solidFill>
                <a:srgbClr val="0C0C0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437370E-41FE-A376-70C0-6E0C9840088F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22C024F9-33BE-32E1-10D5-FA977354171C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모서리가 둥근 직사각형 26">
                <a:extLst>
                  <a:ext uri="{FF2B5EF4-FFF2-40B4-BE49-F238E27FC236}">
                    <a16:creationId xmlns:a16="http://schemas.microsoft.com/office/drawing/2014/main" id="{760E8775-4DA8-5E04-F4B8-CD51210492DF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DDEC0E0-2532-B81D-CFE3-496616504018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42" name="모서리가 둥근 직사각형 28">
                  <a:extLst>
                    <a:ext uri="{FF2B5EF4-FFF2-40B4-BE49-F238E27FC236}">
                      <a16:creationId xmlns:a16="http://schemas.microsoft.com/office/drawing/2014/main" id="{51B7619A-DBA7-1099-76C6-B3D5416CB17F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모서리가 둥근 직사각형 29">
                  <a:extLst>
                    <a:ext uri="{FF2B5EF4-FFF2-40B4-BE49-F238E27FC236}">
                      <a16:creationId xmlns:a16="http://schemas.microsoft.com/office/drawing/2014/main" id="{1B034803-1634-2910-B812-98CE5D5A2C21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모서리가 둥근 직사각형 30">
                  <a:extLst>
                    <a:ext uri="{FF2B5EF4-FFF2-40B4-BE49-F238E27FC236}">
                      <a16:creationId xmlns:a16="http://schemas.microsoft.com/office/drawing/2014/main" id="{C1FCAAB1-31B8-8B02-D348-2B7CCD2B5B8B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4DCC83D-8D80-3BF0-E445-0A95DA81144A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2EC47EB-7A60-3D02-7068-629114CCC757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회원 가입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053863B-FA75-AEA6-3679-BF26E7DEDE8E}"/>
                </a:ext>
              </a:extLst>
            </p:cNvPr>
            <p:cNvSpPr/>
            <p:nvPr/>
          </p:nvSpPr>
          <p:spPr>
            <a:xfrm>
              <a:off x="4595060" y="1131682"/>
              <a:ext cx="3001880" cy="15699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rgbClr val="00FFCC"/>
                  </a:solidFill>
                </a:rPr>
                <a:t>Dev</a:t>
              </a:r>
              <a:r>
                <a:rPr lang="en-US" altLang="ko-KR" sz="1600" dirty="0" err="1">
                  <a:solidFill>
                    <a:srgbClr val="00FFCC"/>
                  </a:solidFill>
                  <a:latin typeface="Brush Script MT" panose="03060802040406070304" pitchFamily="66" charset="0"/>
                </a:rPr>
                <a:t>Raid</a:t>
              </a:r>
              <a:endParaRPr lang="ko-KR" altLang="en-US" sz="1200" dirty="0">
                <a:solidFill>
                  <a:srgbClr val="00FFCC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8037BC-F1AC-D7F2-F4C6-492D8B929871}"/>
                </a:ext>
              </a:extLst>
            </p:cNvPr>
            <p:cNvSpPr/>
            <p:nvPr/>
          </p:nvSpPr>
          <p:spPr>
            <a:xfrm>
              <a:off x="4726185" y="4038042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745E"/>
                  </a:solidFill>
                </a:rPr>
                <a:t>ID</a:t>
              </a:r>
              <a:endParaRPr lang="ko-KR" altLang="en-US" sz="1100" dirty="0">
                <a:solidFill>
                  <a:srgbClr val="00745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C96A23D-2C3C-A7E9-5697-BA66BE8CCB09}"/>
                </a:ext>
              </a:extLst>
            </p:cNvPr>
            <p:cNvSpPr/>
            <p:nvPr/>
          </p:nvSpPr>
          <p:spPr>
            <a:xfrm>
              <a:off x="4726185" y="4725305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rgbClr val="00745E"/>
                  </a:solidFill>
                </a:rPr>
                <a:t>PW</a:t>
              </a:r>
              <a:endParaRPr lang="ko-KR" altLang="en-US" sz="1050" dirty="0">
                <a:solidFill>
                  <a:srgbClr val="00745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A27BFB-EC2B-6005-17AB-1D79E008EEC9}"/>
              </a:ext>
            </a:extLst>
          </p:cNvPr>
          <p:cNvSpPr/>
          <p:nvPr/>
        </p:nvSpPr>
        <p:spPr>
          <a:xfrm>
            <a:off x="256760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등록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863675-E49B-C1DB-7077-D92564A0720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noFill/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5/5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57295" y="1114576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C97FD79-DDBD-76F4-3C35-2CDE176FB389}"/>
                </a:ext>
              </a:extLst>
            </p:cNvPr>
            <p:cNvSpPr/>
            <p:nvPr/>
          </p:nvSpPr>
          <p:spPr>
            <a:xfrm>
              <a:off x="2497295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06318A-8AEB-6961-1084-0AD5D1DFEA19}"/>
                </a:ext>
              </a:extLst>
            </p:cNvPr>
            <p:cNvSpPr/>
            <p:nvPr/>
          </p:nvSpPr>
          <p:spPr>
            <a:xfrm>
              <a:off x="3037294" y="1114228"/>
              <a:ext cx="1080811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7B291F-C83B-9B53-C329-C25394260EE8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894B99-8C91-1D6C-0DF3-3B113CD4627D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“</a:t>
            </a:r>
            <a:r>
              <a:rPr lang="en-US" altLang="ko-KR" dirty="0" err="1">
                <a:solidFill>
                  <a:srgbClr val="FFC000"/>
                </a:solidFill>
              </a:rPr>
              <a:t>DevRaid</a:t>
            </a:r>
            <a:r>
              <a:rPr lang="ko-KR" altLang="en-US" dirty="0">
                <a:solidFill>
                  <a:srgbClr val="FFC000"/>
                </a:solidFill>
              </a:rPr>
              <a:t> 개발 파티</a:t>
            </a:r>
            <a:r>
              <a:rPr lang="en-US" altLang="ko-KR" dirty="0">
                <a:solidFill>
                  <a:srgbClr val="FFC000"/>
                </a:solidFill>
              </a:rPr>
              <a:t>”</a:t>
            </a:r>
            <a:r>
              <a:rPr lang="ko-KR" altLang="en-US" dirty="0">
                <a:solidFill>
                  <a:srgbClr val="FFC000"/>
                </a:solidFill>
              </a:rPr>
              <a:t>를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등록합니다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CFFED7-EE85-C810-54DA-B5FF8C249C3C}"/>
              </a:ext>
            </a:extLst>
          </p:cNvPr>
          <p:cNvSpPr/>
          <p:nvPr/>
        </p:nvSpPr>
        <p:spPr>
          <a:xfrm>
            <a:off x="1166434" y="2521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FFCC"/>
                </a:solidFill>
              </a:rPr>
              <a:t>파티원</a:t>
            </a:r>
            <a:r>
              <a:rPr lang="ko-KR" altLang="en-US" dirty="0">
                <a:solidFill>
                  <a:srgbClr val="00FFCC"/>
                </a:solidFill>
              </a:rPr>
              <a:t>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en-US" altLang="ko-KR" sz="1800" dirty="0">
                <a:solidFill>
                  <a:srgbClr val="00FFCC"/>
                </a:solidFill>
              </a:rPr>
              <a:t> (</a:t>
            </a:r>
            <a:r>
              <a:rPr lang="ko-KR" altLang="en-US" sz="1800" dirty="0" err="1">
                <a:solidFill>
                  <a:srgbClr val="00FFCC"/>
                </a:solidFill>
              </a:rPr>
              <a:t>모집중</a:t>
            </a:r>
            <a:r>
              <a:rPr lang="en-US" altLang="ko-KR" sz="1800" dirty="0">
                <a:solidFill>
                  <a:srgbClr val="00FFCC"/>
                </a:solidFill>
              </a:rPr>
              <a:t>)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</a:t>
            </a:r>
            <a:r>
              <a:rPr lang="ko-KR" altLang="en-US" sz="1000" dirty="0">
                <a:solidFill>
                  <a:srgbClr val="00FFCC"/>
                </a:solidFill>
              </a:rPr>
              <a:t>디자이너</a:t>
            </a:r>
            <a:endParaRPr lang="en-US" altLang="ko-KR" sz="1000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#UI/UX</a:t>
            </a: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#Material Design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CE9E19-DA6E-7795-7B4A-E7C06D6173CA}"/>
              </a:ext>
            </a:extLst>
          </p:cNvPr>
          <p:cNvSpPr/>
          <p:nvPr/>
        </p:nvSpPr>
        <p:spPr>
          <a:xfrm>
            <a:off x="1166434" y="3520142"/>
            <a:ext cx="2739630" cy="2147235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900" dirty="0">
                <a:solidFill>
                  <a:srgbClr val="00FFCC"/>
                </a:solidFill>
              </a:rPr>
              <a:t>저희 </a:t>
            </a:r>
            <a:r>
              <a:rPr lang="en-US" altLang="ko-KR" sz="900" dirty="0" err="1">
                <a:solidFill>
                  <a:srgbClr val="00FFCC"/>
                </a:solidFill>
              </a:rPr>
              <a:t>DevRaid</a:t>
            </a:r>
            <a:r>
              <a:rPr lang="en-US" altLang="ko-KR" sz="900" dirty="0">
                <a:solidFill>
                  <a:srgbClr val="00FFCC"/>
                </a:solidFill>
              </a:rPr>
              <a:t> </a:t>
            </a:r>
            <a:r>
              <a:rPr lang="ko-KR" altLang="en-US" sz="9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900" dirty="0">
                <a:solidFill>
                  <a:srgbClr val="00FFCC"/>
                </a:solidFill>
              </a:rPr>
              <a:t>이 사진이 </a:t>
            </a:r>
            <a:r>
              <a:rPr lang="en-US" altLang="ko-KR" sz="900" dirty="0" err="1">
                <a:solidFill>
                  <a:srgbClr val="00FFCC"/>
                </a:solidFill>
              </a:rPr>
              <a:t>DevRaid</a:t>
            </a:r>
            <a:r>
              <a:rPr lang="ko-KR" altLang="en-US" sz="9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en-US" altLang="ko-KR" sz="900" dirty="0">
                <a:solidFill>
                  <a:srgbClr val="00FFCC"/>
                </a:solidFill>
              </a:rPr>
              <a:t>UI </a:t>
            </a:r>
            <a:r>
              <a:rPr lang="ko-KR" altLang="en-US" sz="9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</p:txBody>
      </p:sp>
      <p:pic>
        <p:nvPicPr>
          <p:cNvPr id="48" name="그림 47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C5B77FEF-D7B2-E819-9808-E9084F03B6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97" y="4168630"/>
            <a:ext cx="872363" cy="14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5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863675-E49B-C1DB-7077-D92564A0720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noFill/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5/6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57295" y="1114576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C97FD79-DDBD-76F4-3C35-2CDE176FB389}"/>
                </a:ext>
              </a:extLst>
            </p:cNvPr>
            <p:cNvSpPr/>
            <p:nvPr/>
          </p:nvSpPr>
          <p:spPr>
            <a:xfrm>
              <a:off x="2497295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06318A-8AEB-6961-1084-0AD5D1DFEA19}"/>
                </a:ext>
              </a:extLst>
            </p:cNvPr>
            <p:cNvSpPr/>
            <p:nvPr/>
          </p:nvSpPr>
          <p:spPr>
            <a:xfrm>
              <a:off x="3037295" y="1114228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7B291F-C83B-9B53-C329-C25394260EE8}"/>
                </a:ext>
              </a:extLst>
            </p:cNvPr>
            <p:cNvSpPr/>
            <p:nvPr/>
          </p:nvSpPr>
          <p:spPr>
            <a:xfrm>
              <a:off x="2552437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59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홍보하죠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D9990B-080D-F5F6-93FE-B1DB474EC8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41" y="2018589"/>
            <a:ext cx="5908696" cy="33031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153F3711-670A-36E4-EF99-87F2C9AA48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0444878"/>
              </p:ext>
            </p:extLst>
          </p:nvPr>
        </p:nvGraphicFramePr>
        <p:xfrm>
          <a:off x="2032000" y="11184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803948B-E192-2D01-D9F6-1F7726B9BB20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06048-93E4-EF11-BB73-D00617F610F7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792405-E3A6-3213-DA1F-B04F76001D66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5F6B6-BE09-4FA3-3BD3-690C9F467DB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58902A-54F5-A62A-CAA0-63900585EF57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C1D991-194E-2B33-402B-0FC4B8A34D16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7F9542-1DD1-EB6B-19AA-F87720D635BF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rgbClr val="D2A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1BBB05-30B9-0F02-043D-50D9B5AC396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AA1F5B-86CF-060D-8B58-CEE74CBCA209}"/>
              </a:ext>
            </a:extLst>
          </p:cNvPr>
          <p:cNvSpPr>
            <a:spLocks/>
          </p:cNvSpPr>
          <p:nvPr/>
        </p:nvSpPr>
        <p:spPr>
          <a:xfrm>
            <a:off x="9303738" y="416613"/>
            <a:ext cx="856262" cy="55704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A6CA51-5011-6071-4C0A-EC9563159F19}"/>
              </a:ext>
            </a:extLst>
          </p:cNvPr>
          <p:cNvSpPr txBox="1"/>
          <p:nvPr/>
        </p:nvSpPr>
        <p:spPr>
          <a:xfrm>
            <a:off x="8339167" y="5090897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9B147-EA24-221C-CA17-41FB8211C281}"/>
              </a:ext>
            </a:extLst>
          </p:cNvPr>
          <p:cNvSpPr txBox="1"/>
          <p:nvPr/>
        </p:nvSpPr>
        <p:spPr>
          <a:xfrm>
            <a:off x="9493728" y="5090896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80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73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0.0206 L 0.37487 0.276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128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0.07408 L 0.52005 0.3060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1159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56706 0.1131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564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42292 0.056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9" grpId="0" animBg="1"/>
      <p:bldP spid="10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8" grpId="0" animBg="1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153F3711-670A-36E4-EF99-87F2C9AA4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8501226"/>
              </p:ext>
            </p:extLst>
          </p:nvPr>
        </p:nvGraphicFramePr>
        <p:xfrm>
          <a:off x="2032000" y="96082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8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A72DA-E0B1-FAE9-D4DF-60610286B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1048215"/>
            <a:ext cx="9318171" cy="52091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12581C-A81B-1837-12B4-CE96EC66BE55}"/>
              </a:ext>
            </a:extLst>
          </p:cNvPr>
          <p:cNvSpPr/>
          <p:nvPr/>
        </p:nvSpPr>
        <p:spPr>
          <a:xfrm>
            <a:off x="1175657" y="914400"/>
            <a:ext cx="10500528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8618E0-33A9-D9B7-C4BA-798950AB61E0}"/>
              </a:ext>
            </a:extLst>
          </p:cNvPr>
          <p:cNvSpPr/>
          <p:nvPr/>
        </p:nvSpPr>
        <p:spPr>
          <a:xfrm>
            <a:off x="642290" y="1245996"/>
            <a:ext cx="925253" cy="5011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1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B2D8C-B24F-3D6F-BCFC-345CA31CB56C}"/>
              </a:ext>
            </a:extLst>
          </p:cNvPr>
          <p:cNvSpPr txBox="1"/>
          <p:nvPr/>
        </p:nvSpPr>
        <p:spPr>
          <a:xfrm>
            <a:off x="2696417" y="1372032"/>
            <a:ext cx="67792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Q</a:t>
            </a:r>
            <a:r>
              <a:rPr lang="en-US" altLang="ko-KR" sz="115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&amp;</a:t>
            </a:r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A</a:t>
            </a:r>
            <a:endParaRPr lang="ko-KR" altLang="en-US" sz="19900" dirty="0">
              <a:solidFill>
                <a:schemeClr val="accent3">
                  <a:lumMod val="20000"/>
                  <a:lumOff val="80000"/>
                </a:schemeClr>
              </a:solidFill>
              <a:latin typeface="Microsoft Yi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E70CC81-10F6-453E-9077-39F9FFB08379}"/>
              </a:ext>
            </a:extLst>
          </p:cNvPr>
          <p:cNvSpPr txBox="1">
            <a:spLocks/>
          </p:cNvSpPr>
          <p:nvPr/>
        </p:nvSpPr>
        <p:spPr>
          <a:xfrm>
            <a:off x="2431469" y="911020"/>
            <a:ext cx="9417638" cy="182179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/>
              <a:t>“</a:t>
            </a:r>
            <a:r>
              <a:rPr lang="ko-KR" altLang="en-US" sz="4400" b="1"/>
              <a:t>임금 격차</a:t>
            </a:r>
            <a:r>
              <a:rPr lang="en-US" altLang="ko-KR" sz="4400" b="1"/>
              <a:t>“, “</a:t>
            </a:r>
            <a:r>
              <a:rPr lang="ko-KR" altLang="en-US" sz="4400" b="1"/>
              <a:t>근로조건 열악</a:t>
            </a:r>
            <a:r>
              <a:rPr lang="en-US" altLang="ko-KR" sz="4400" b="1"/>
              <a:t>“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b="1"/>
              <a:t>청년들은 대기업을 바라본다</a:t>
            </a:r>
            <a:r>
              <a:rPr lang="en-US" altLang="ko-KR" sz="4400" b="1"/>
              <a:t>!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B1D2B-75AA-9981-2FE6-239CC738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1" y="3049077"/>
            <a:ext cx="3276026" cy="2489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58851-ECC1-13C5-80E6-3DAE881F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01" y="3394526"/>
            <a:ext cx="2350706" cy="282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BFA5B9C-0377-12E6-9256-6BA6ED17DA0C}"/>
              </a:ext>
            </a:extLst>
          </p:cNvPr>
          <p:cNvSpPr txBox="1">
            <a:spLocks/>
          </p:cNvSpPr>
          <p:nvPr/>
        </p:nvSpPr>
        <p:spPr>
          <a:xfrm>
            <a:off x="4062495" y="3294936"/>
            <a:ext cx="2119805" cy="120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◀청년층의 중소기업 기피에 대한 뉴스 기사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연합뉴스</a:t>
            </a:r>
            <a:r>
              <a:rPr lang="en-US" altLang="ko-KR" sz="1200" dirty="0"/>
              <a:t>)</a:t>
            </a:r>
            <a:r>
              <a:rPr lang="ko-KR" altLang="en-US" sz="1200" dirty="0"/>
              <a:t> 청년 중소기업 </a:t>
            </a:r>
            <a:endParaRPr lang="en-US" altLang="ko-KR" sz="1200" dirty="0"/>
          </a:p>
          <a:p>
            <a:r>
              <a:rPr lang="ko-KR" altLang="en-US" sz="1200" dirty="0"/>
              <a:t>기피</a:t>
            </a:r>
            <a:r>
              <a:rPr lang="en-US" altLang="ko-KR" sz="1200" dirty="0"/>
              <a:t>… </a:t>
            </a:r>
            <a:r>
              <a:rPr lang="ko-KR" altLang="en-US" sz="1200" dirty="0"/>
              <a:t>대기업과 임금 격차</a:t>
            </a:r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배 </a:t>
            </a:r>
            <a:r>
              <a:rPr lang="en-US" altLang="ko-KR" sz="1200" dirty="0"/>
              <a:t>· </a:t>
            </a:r>
            <a:r>
              <a:rPr lang="ko-KR" altLang="en-US" sz="1200" dirty="0"/>
              <a:t>근로조건 열악</a:t>
            </a:r>
            <a:r>
              <a:rPr lang="en-US" altLang="ko-KR" sz="1200" dirty="0"/>
              <a:t>,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C641340-F181-F4E8-FDD5-D9E6A8E25087}"/>
              </a:ext>
            </a:extLst>
          </p:cNvPr>
          <p:cNvSpPr txBox="1">
            <a:spLocks/>
          </p:cNvSpPr>
          <p:nvPr/>
        </p:nvSpPr>
        <p:spPr>
          <a:xfrm>
            <a:off x="6741169" y="4188321"/>
            <a:ext cx="2521254" cy="159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200" dirty="0"/>
              <a:t>[</a:t>
            </a:r>
            <a:r>
              <a:rPr lang="ko-KR" altLang="en-US" sz="1200" dirty="0"/>
              <a:t>대졸자들은 왜</a:t>
            </a:r>
            <a:r>
              <a:rPr lang="en-US" altLang="ko-KR" sz="1200" dirty="0"/>
              <a:t> </a:t>
            </a:r>
            <a:r>
              <a:rPr lang="ko-KR" altLang="en-US" sz="1200" dirty="0"/>
              <a:t>중소기업을</a:t>
            </a:r>
            <a:endParaRPr lang="en-US" altLang="ko-KR" sz="1200" dirty="0"/>
          </a:p>
          <a:p>
            <a:pPr algn="r"/>
            <a:r>
              <a:rPr lang="ko-KR" altLang="en-US" sz="1200" dirty="0"/>
              <a:t>기피하는가</a:t>
            </a:r>
            <a:r>
              <a:rPr lang="en-US" altLang="ko-KR" sz="1200" dirty="0"/>
              <a:t>?] </a:t>
            </a:r>
            <a:r>
              <a:rPr lang="ko-KR" altLang="en-US" sz="1200" dirty="0"/>
              <a:t>에 대한 논문▶</a:t>
            </a:r>
            <a:endParaRPr lang="en-US" altLang="ko-KR" sz="1200" dirty="0"/>
          </a:p>
          <a:p>
            <a:endParaRPr lang="en-US" altLang="ko-KR" sz="1200" dirty="0"/>
          </a:p>
          <a:p>
            <a:pPr algn="r"/>
            <a:r>
              <a:rPr lang="ko-KR" altLang="en-US" sz="1200" dirty="0"/>
              <a:t>경기대학교 직업학과</a:t>
            </a:r>
            <a:endParaRPr lang="en-US" altLang="ko-KR" sz="1200" dirty="0"/>
          </a:p>
          <a:p>
            <a:pPr algn="r"/>
            <a:r>
              <a:rPr lang="ko-KR" altLang="en-US" sz="1200" dirty="0"/>
              <a:t>강순희 교수</a:t>
            </a:r>
            <a:endParaRPr lang="en-US" altLang="ko-KR" sz="1200" dirty="0"/>
          </a:p>
          <a:p>
            <a:pPr algn="r"/>
            <a:endParaRPr lang="en-US" altLang="ko-KR" sz="1200" dirty="0"/>
          </a:p>
          <a:p>
            <a:pPr algn="r"/>
            <a:r>
              <a:rPr lang="ko-KR" altLang="en-US" sz="1200" dirty="0"/>
              <a:t>한국고용정보원  </a:t>
            </a:r>
            <a:endParaRPr lang="en-US" altLang="ko-KR" sz="1200" dirty="0"/>
          </a:p>
          <a:p>
            <a:pPr algn="r"/>
            <a:r>
              <a:rPr lang="ko-KR" altLang="en-US" sz="1200" dirty="0" err="1"/>
              <a:t>안준기</a:t>
            </a:r>
            <a:r>
              <a:rPr lang="ko-KR" altLang="en-US" sz="1200" dirty="0"/>
              <a:t> 연구위원</a:t>
            </a:r>
            <a:endParaRPr lang="en-US" altLang="ko-KR" sz="1200" dirty="0"/>
          </a:p>
        </p:txBody>
      </p:sp>
      <p:pic>
        <p:nvPicPr>
          <p:cNvPr id="11" name="Picture 2" descr="취업난 속에 중소기업 69%는 '인력부족' 호소">
            <a:extLst>
              <a:ext uri="{FF2B5EF4-FFF2-40B4-BE49-F238E27FC236}">
                <a16:creationId xmlns:a16="http://schemas.microsoft.com/office/drawing/2014/main" id="{7A4A9F41-4CEF-1AD7-11D8-09A39659E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5216" y="4543208"/>
            <a:ext cx="2350706" cy="204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AC82BFF-8787-D94C-8691-A38623BD5728}"/>
              </a:ext>
            </a:extLst>
          </p:cNvPr>
          <p:cNvSpPr txBox="1">
            <a:spLocks/>
          </p:cNvSpPr>
          <p:nvPr/>
        </p:nvSpPr>
        <p:spPr>
          <a:xfrm>
            <a:off x="4824860" y="5035471"/>
            <a:ext cx="2119805" cy="1207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</a:t>
            </a:r>
            <a:r>
              <a:rPr lang="ko-KR" altLang="en-US" sz="1200" dirty="0" err="1"/>
              <a:t>잡코리아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중소기업 인력부족 현황</a:t>
            </a:r>
            <a:r>
              <a:rPr lang="en-US" altLang="ko-KR" sz="1200" dirty="0"/>
              <a:t>]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214</a:t>
            </a:r>
            <a:r>
              <a:rPr lang="ko-KR" altLang="en-US" sz="1200" dirty="0"/>
              <a:t>개 중소기업 대상</a:t>
            </a:r>
            <a:endParaRPr lang="en-US" altLang="ko-KR" sz="1200" dirty="0"/>
          </a:p>
          <a:p>
            <a:r>
              <a:rPr lang="ko-KR" altLang="en-US" sz="1200" dirty="0"/>
              <a:t>조사결과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376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103412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657149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어떻게 할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46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게시글에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8F6D2-B7F8-1642-BE7B-27BBE17EBF33}"/>
              </a:ext>
            </a:extLst>
          </p:cNvPr>
          <p:cNvSpPr txBox="1"/>
          <p:nvPr/>
        </p:nvSpPr>
        <p:spPr>
          <a:xfrm>
            <a:off x="6179736" y="2076224"/>
            <a:ext cx="5364162" cy="2554545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 대학생은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포트폴리오를 위해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공모전에 더 많이 참가하고 있다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AFCBC4-D750-5F11-99CB-BE54E8C53C55}"/>
              </a:ext>
            </a:extLst>
          </p:cNvPr>
          <p:cNvGrpSpPr/>
          <p:nvPr/>
        </p:nvGrpSpPr>
        <p:grpSpPr>
          <a:xfrm>
            <a:off x="1202997" y="1445475"/>
            <a:ext cx="4001751" cy="3967050"/>
            <a:chOff x="1281344" y="2420043"/>
            <a:chExt cx="4001751" cy="3967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BBACEA-DE73-BCA9-F455-DA98033F1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25" t="34092" r="1921" b="6124"/>
            <a:stretch/>
          </p:blipFill>
          <p:spPr>
            <a:xfrm>
              <a:off x="1371382" y="2420043"/>
              <a:ext cx="3642155" cy="39670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3E2333-EF83-BA82-602C-3140FA9CC75C}"/>
                </a:ext>
              </a:extLst>
            </p:cNvPr>
            <p:cNvSpPr/>
            <p:nvPr/>
          </p:nvSpPr>
          <p:spPr>
            <a:xfrm>
              <a:off x="1391478" y="3875988"/>
              <a:ext cx="3552117" cy="14872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FD215F68-7852-622E-D970-EB93C84E6933}"/>
                </a:ext>
              </a:extLst>
            </p:cNvPr>
            <p:cNvSpPr/>
            <p:nvPr/>
          </p:nvSpPr>
          <p:spPr>
            <a:xfrm rot="15697304">
              <a:off x="2821312" y="3478511"/>
              <a:ext cx="636720" cy="2726271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E4994C-1BFD-8BC9-E0FF-27009644FC9A}"/>
                </a:ext>
              </a:extLst>
            </p:cNvPr>
            <p:cNvSpPr/>
            <p:nvPr/>
          </p:nvSpPr>
          <p:spPr>
            <a:xfrm>
              <a:off x="1281344" y="2982012"/>
              <a:ext cx="3716656" cy="85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6AC3C5-4994-9510-3738-093C0677944A}"/>
                </a:ext>
              </a:extLst>
            </p:cNvPr>
            <p:cNvSpPr txBox="1"/>
            <p:nvPr/>
          </p:nvSpPr>
          <p:spPr>
            <a:xfrm flipH="1">
              <a:off x="1281344" y="3402955"/>
              <a:ext cx="40017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2024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Outcampus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Trend Report (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대학내일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대연구소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대학생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1200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 대상 공모전 참가 경험 조사 결과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BCE51F-55F5-5C36-98D0-FC2F5807A080}"/>
              </a:ext>
            </a:extLst>
          </p:cNvPr>
          <p:cNvSpPr txBox="1"/>
          <p:nvPr/>
        </p:nvSpPr>
        <p:spPr>
          <a:xfrm rot="21100012">
            <a:off x="1916970" y="3694890"/>
            <a:ext cx="22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공모전 참가율 증가</a:t>
            </a:r>
          </a:p>
        </p:txBody>
      </p:sp>
    </p:spTree>
    <p:extLst>
      <p:ext uri="{BB962C8B-B14F-4D97-AF65-F5344CB8AC3E}">
        <p14:creationId xmlns:p14="http://schemas.microsoft.com/office/powerpoint/2010/main" val="1546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</a:t>
            </a:r>
            <a:r>
              <a:rPr lang="ko-KR" altLang="en-US" sz="4000" b="1" dirty="0">
                <a:solidFill>
                  <a:schemeClr val="bg1"/>
                </a:solidFill>
              </a:rPr>
              <a:t>선택과 집중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r>
              <a:rPr lang="ko-KR" altLang="en-US" sz="7200" b="1" dirty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879039" y="2690355"/>
            <a:ext cx="9110186" cy="1086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</a:rPr>
              <a:t>팀 </a:t>
            </a:r>
            <a:r>
              <a:rPr lang="ko-KR" altLang="en-US" sz="4800" b="1" dirty="0" err="1">
                <a:solidFill>
                  <a:schemeClr val="bg1"/>
                </a:solidFill>
              </a:rPr>
              <a:t>모집기능</a:t>
            </a:r>
            <a:r>
              <a:rPr lang="ko-KR" altLang="en-US" sz="4800" b="1" dirty="0">
                <a:solidFill>
                  <a:schemeClr val="bg1"/>
                </a:solidFill>
              </a:rPr>
              <a:t> 참여율이 저조하다</a:t>
            </a: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3281900620"/>
              </p:ext>
            </p:extLst>
          </p:nvPr>
        </p:nvGraphicFramePr>
        <p:xfrm>
          <a:off x="472465" y="2937696"/>
          <a:ext cx="5191237" cy="318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5985163" y="2388120"/>
            <a:ext cx="5800437" cy="1569660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IT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 공모전 또한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늘어나고 있다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53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52709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(n=3318) 7.414%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(n=3460) 8.294%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(n=3477) 8.311%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4828" y="1591812"/>
            <a:ext cx="4761571" cy="6299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IT/</a:t>
            </a:r>
            <a:r>
              <a:rPr lang="ko-KR" altLang="en-US" dirty="0">
                <a:solidFill>
                  <a:srgbClr val="FF0000"/>
                </a:solidFill>
              </a:rPr>
              <a:t>빅데이터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공모전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575538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95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4172343" y="895698"/>
            <a:ext cx="7803634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대학생이 공모전에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더 많이 참가하고 있다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891945663"/>
              </p:ext>
            </p:extLst>
          </p:nvPr>
        </p:nvGraphicFramePr>
        <p:xfrm>
          <a:off x="330895" y="2470403"/>
          <a:ext cx="4321004" cy="4231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원형 화살표 14"/>
          <p:cNvSpPr/>
          <p:nvPr/>
        </p:nvSpPr>
        <p:spPr>
          <a:xfrm rot="10800000" flipH="1">
            <a:off x="619867" y="2003694"/>
            <a:ext cx="3956360" cy="3103798"/>
          </a:xfrm>
          <a:prstGeom prst="circularArrow">
            <a:avLst>
              <a:gd name="adj1" fmla="val 12500"/>
              <a:gd name="adj2" fmla="val 1113000"/>
              <a:gd name="adj3" fmla="val 20457681"/>
              <a:gd name="adj4" fmla="val 13831546"/>
              <a:gd name="adj5" fmla="val 12500"/>
            </a:avLst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7023" y="2003694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79070" y="3405377"/>
            <a:ext cx="7096907" cy="23614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2021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년부터 지난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년간 공모전 참여율이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지속상승하는 추세이며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2022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(34.9%)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대비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 공모전 참여율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(39.9%)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5%p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상승함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대학내일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20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대연구소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대학생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600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명 대상 설문조사 결과</a:t>
            </a:r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게시글에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470176" y="889152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팀원 모집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에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집중하는 앱이 필요하다</a:t>
            </a:r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19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61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49209" y="2209970"/>
            <a:ext cx="9698456" cy="830997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공모전 소개 글 </a:t>
            </a:r>
            <a:r>
              <a:rPr lang="en-US" altLang="ko-KR" sz="4800" b="1" dirty="0">
                <a:solidFill>
                  <a:srgbClr val="FF0000"/>
                </a:solidFill>
                <a:latin typeface="+mj-lt"/>
              </a:rPr>
              <a:t>&gt; </a:t>
            </a:r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팀원 모집 글</a:t>
            </a:r>
            <a:endParaRPr lang="en-US" altLang="ko-KR" sz="4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2F4377B-FC2E-751F-8EE5-D8C24B259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23460"/>
              </p:ext>
            </p:extLst>
          </p:nvPr>
        </p:nvGraphicFramePr>
        <p:xfrm>
          <a:off x="444335" y="1869487"/>
          <a:ext cx="6749665" cy="443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0D921D-DA6A-631A-2B73-1112D9BF0556}"/>
              </a:ext>
            </a:extLst>
          </p:cNvPr>
          <p:cNvSpPr/>
          <p:nvPr/>
        </p:nvSpPr>
        <p:spPr>
          <a:xfrm>
            <a:off x="3200332" y="651626"/>
            <a:ext cx="5791335" cy="7631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공모전 앱</a:t>
            </a:r>
            <a:r>
              <a:rPr lang="en-US" altLang="ko-KR" sz="18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사이트의 게시글 비율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2FB39-3BAC-89EB-9A8D-383E7E13A1FE}"/>
              </a:ext>
            </a:extLst>
          </p:cNvPr>
          <p:cNvSpPr txBox="1"/>
          <p:nvPr/>
        </p:nvSpPr>
        <p:spPr>
          <a:xfrm flipH="1">
            <a:off x="1455724" y="6304027"/>
            <a:ext cx="5326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팀원 모집 기능이 있는 사이트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조사결과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72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74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FF8EA1-801F-B434-D4BC-D2A92706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51" y="1109191"/>
            <a:ext cx="3355940" cy="4643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20385-1C73-7991-3DA1-AC65C313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49"/>
          <a:stretch/>
        </p:blipFill>
        <p:spPr>
          <a:xfrm>
            <a:off x="668490" y="1159858"/>
            <a:ext cx="4155314" cy="45382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89667-B0DF-D0E9-FCAA-F19EF3FD14B7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endParaRPr lang="ko-KR" altLang="en-US" sz="1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공모전 소개 글에서</a:t>
            </a: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 모집 게시글로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146A8-491A-077B-0FEA-879F796F94C3}"/>
              </a:ext>
            </a:extLst>
          </p:cNvPr>
          <p:cNvSpPr txBox="1"/>
          <p:nvPr/>
        </p:nvSpPr>
        <p:spPr>
          <a:xfrm flipH="1">
            <a:off x="724829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콘테스트 인덱스 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8F0BA-CC86-44BE-898A-1BCEAA261C55}"/>
              </a:ext>
            </a:extLst>
          </p:cNvPr>
          <p:cNvSpPr txBox="1"/>
          <p:nvPr/>
        </p:nvSpPr>
        <p:spPr>
          <a:xfrm flipH="1">
            <a:off x="5129351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위비티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FA5625B6-108C-7008-DB8E-8D5D1677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91" y="1109191"/>
            <a:ext cx="7423625" cy="4639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필터 기능이 없어서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원하는 모집 글을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4F24A1-441D-D34C-B5F0-23A048A30A4A}"/>
              </a:ext>
            </a:extLst>
          </p:cNvPr>
          <p:cNvSpPr/>
          <p:nvPr/>
        </p:nvSpPr>
        <p:spPr>
          <a:xfrm>
            <a:off x="2793443" y="3157694"/>
            <a:ext cx="5637124" cy="2813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79A7-D688-2CAD-1553-DED6A12100FC}"/>
              </a:ext>
            </a:extLst>
          </p:cNvPr>
          <p:cNvSpPr txBox="1"/>
          <p:nvPr/>
        </p:nvSpPr>
        <p:spPr>
          <a:xfrm flipH="1">
            <a:off x="1146091" y="5906794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</TotalTime>
  <Words>5960</Words>
  <Application>Microsoft Office PowerPoint</Application>
  <PresentationFormat>와이드스크린</PresentationFormat>
  <Paragraphs>1346</Paragraphs>
  <Slides>75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5" baseType="lpstr">
      <vt:lpstr>-apple-system</vt:lpstr>
      <vt:lpstr>D2Coding</vt:lpstr>
      <vt:lpstr>Fira Sans Extra Condensed Medium</vt:lpstr>
      <vt:lpstr>Noto Sans KR</vt:lpstr>
      <vt:lpstr>맑은 고딕</vt:lpstr>
      <vt:lpstr>Arial</vt:lpstr>
      <vt:lpstr>Brush Script MT</vt:lpstr>
      <vt:lpstr>Microsoft Yi Baiti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152</cp:revision>
  <dcterms:created xsi:type="dcterms:W3CDTF">2022-12-09T01:31:23Z</dcterms:created>
  <dcterms:modified xsi:type="dcterms:W3CDTF">2024-06-17T13:48:52Z</dcterms:modified>
</cp:coreProperties>
</file>